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86" r:id="rId3"/>
    <p:sldId id="349" r:id="rId4"/>
    <p:sldId id="387" r:id="rId5"/>
    <p:sldId id="385" r:id="rId6"/>
    <p:sldId id="323" r:id="rId7"/>
    <p:sldId id="406" r:id="rId8"/>
    <p:sldId id="402" r:id="rId9"/>
    <p:sldId id="404" r:id="rId10"/>
    <p:sldId id="407" r:id="rId11"/>
    <p:sldId id="410" r:id="rId12"/>
    <p:sldId id="398" r:id="rId13"/>
    <p:sldId id="408" r:id="rId14"/>
    <p:sldId id="401" r:id="rId15"/>
    <p:sldId id="400" r:id="rId16"/>
    <p:sldId id="399" r:id="rId17"/>
    <p:sldId id="414" r:id="rId18"/>
    <p:sldId id="411" r:id="rId19"/>
    <p:sldId id="412" r:id="rId20"/>
    <p:sldId id="396" r:id="rId21"/>
    <p:sldId id="395" r:id="rId22"/>
    <p:sldId id="394" r:id="rId23"/>
    <p:sldId id="393" r:id="rId24"/>
    <p:sldId id="392" r:id="rId25"/>
    <p:sldId id="390" r:id="rId26"/>
    <p:sldId id="391" r:id="rId27"/>
    <p:sldId id="389" r:id="rId28"/>
    <p:sldId id="416" r:id="rId29"/>
    <p:sldId id="329" r:id="rId30"/>
    <p:sldId id="375" r:id="rId31"/>
    <p:sldId id="362" r:id="rId32"/>
    <p:sldId id="376" r:id="rId33"/>
    <p:sldId id="377" r:id="rId34"/>
    <p:sldId id="425" r:id="rId35"/>
    <p:sldId id="417" r:id="rId36"/>
    <p:sldId id="422" r:id="rId37"/>
    <p:sldId id="424" r:id="rId38"/>
    <p:sldId id="279" r:id="rId39"/>
    <p:sldId id="426" r:id="rId40"/>
    <p:sldId id="418" r:id="rId41"/>
    <p:sldId id="423" r:id="rId42"/>
    <p:sldId id="280" r:id="rId43"/>
    <p:sldId id="420"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99"/>
    <a:srgbClr val="000099"/>
    <a:srgbClr val="CC0066"/>
    <a:srgbClr val="0080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24" autoAdjust="0"/>
    <p:restoredTop sz="86406" autoAdjust="0"/>
  </p:normalViewPr>
  <p:slideViewPr>
    <p:cSldViewPr>
      <p:cViewPr varScale="1">
        <p:scale>
          <a:sx n="74" d="100"/>
          <a:sy n="74" d="100"/>
        </p:scale>
        <p:origin x="-1332" y="-90"/>
      </p:cViewPr>
      <p:guideLst>
        <p:guide orient="horz" pos="2160"/>
        <p:guide pos="2880"/>
      </p:guideLst>
    </p:cSldViewPr>
  </p:slideViewPr>
  <p:outlineViewPr>
    <p:cViewPr>
      <p:scale>
        <a:sx n="33" d="100"/>
        <a:sy n="33" d="100"/>
      </p:scale>
      <p:origin x="96" y="2266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25/05/1440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25/05/1440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25/05/1440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25/05/1440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25/05/1440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25/05/1440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7794" y="1340768"/>
            <a:ext cx="7774632" cy="2016224"/>
          </a:xfrm>
          <a:solidFill>
            <a:srgbClr val="FFFF00"/>
          </a:solidFill>
        </p:spPr>
        <p:txBody>
          <a:bodyPr>
            <a:noAutofit/>
          </a:bodyPr>
          <a:lstStyle/>
          <a:p>
            <a:pPr algn="justLow">
              <a:spcAft>
                <a:spcPts val="1500"/>
              </a:spcAft>
            </a:pPr>
            <a:r>
              <a:rPr lang="ar-SA" b="1" kern="1400" spc="25" dirty="0" smtClean="0">
                <a:latin typeface="Arial" pitchFamily="34" charset="0"/>
                <a:ea typeface="Times New Roman"/>
                <a:cs typeface="Arial" pitchFamily="34" charset="0"/>
              </a:rPr>
              <a:t/>
            </a:r>
            <a:br>
              <a:rPr lang="ar-SA" b="1" kern="1400" spc="25" dirty="0" smtClean="0">
                <a:latin typeface="Arial" pitchFamily="34" charset="0"/>
                <a:ea typeface="Times New Roman"/>
                <a:cs typeface="Arial" pitchFamily="34" charset="0"/>
              </a:rPr>
            </a:br>
            <a:r>
              <a:rPr lang="ar-SA" b="1" kern="1400" spc="25" dirty="0" smtClean="0">
                <a:latin typeface="Arial" pitchFamily="34" charset="0"/>
                <a:ea typeface="Times New Roman"/>
                <a:cs typeface="Arial" pitchFamily="34" charset="0"/>
              </a:rPr>
              <a:t>التنمية </a:t>
            </a:r>
            <a:r>
              <a:rPr lang="ar-SA" b="1" kern="1400" spc="25" dirty="0">
                <a:latin typeface="Arial" pitchFamily="34" charset="0"/>
                <a:ea typeface="Times New Roman"/>
                <a:cs typeface="Arial" pitchFamily="34" charset="0"/>
              </a:rPr>
              <a:t>المستدامة لغزة</a:t>
            </a:r>
            <a:r>
              <a:rPr lang="ar-SA" b="1" kern="1400" spc="25" dirty="0" smtClean="0">
                <a:latin typeface="Arial" pitchFamily="34" charset="0"/>
                <a:ea typeface="Times New Roman"/>
                <a:cs typeface="Arial" pitchFamily="34" charset="0"/>
              </a:rPr>
              <a:t>.</a:t>
            </a:r>
            <a:r>
              <a:rPr lang="en-US" b="1" kern="1400" spc="25" dirty="0" smtClean="0">
                <a:latin typeface="Arial" pitchFamily="34" charset="0"/>
                <a:ea typeface="Times New Roman"/>
                <a:cs typeface="Arial" pitchFamily="34" charset="0"/>
              </a:rPr>
              <a:t/>
            </a:r>
            <a:br>
              <a:rPr lang="en-US" b="1" kern="1400" spc="25" dirty="0" smtClean="0">
                <a:latin typeface="Arial" pitchFamily="34" charset="0"/>
                <a:ea typeface="Times New Roman"/>
                <a:cs typeface="Arial" pitchFamily="34" charset="0"/>
              </a:rPr>
            </a:br>
            <a:endParaRPr lang="ar-SA" b="1" dirty="0">
              <a:latin typeface="Arial" pitchFamily="34" charset="0"/>
              <a:cs typeface="Arial" pitchFamily="34" charset="0"/>
            </a:endParaRPr>
          </a:p>
        </p:txBody>
      </p:sp>
      <p:sp>
        <p:nvSpPr>
          <p:cNvPr id="3" name="عنوان فرعي 2"/>
          <p:cNvSpPr>
            <a:spLocks noGrp="1"/>
          </p:cNvSpPr>
          <p:nvPr>
            <p:ph type="subTitle" idx="1"/>
          </p:nvPr>
        </p:nvSpPr>
        <p:spPr>
          <a:xfrm>
            <a:off x="1304710" y="3429000"/>
            <a:ext cx="6400800" cy="2135088"/>
          </a:xfrm>
        </p:spPr>
        <p:txBody>
          <a:bodyPr>
            <a:noAutofit/>
          </a:bodyPr>
          <a:lstStyle/>
          <a:p>
            <a:r>
              <a:rPr lang="ar-SA" sz="3600" b="1" dirty="0" smtClean="0">
                <a:solidFill>
                  <a:srgbClr val="FF0000"/>
                </a:solidFill>
              </a:rPr>
              <a:t>الوكالة الفرنسية للتنمية</a:t>
            </a:r>
          </a:p>
          <a:p>
            <a:r>
              <a:rPr lang="ar-SA" sz="3600" b="1" dirty="0" smtClean="0">
                <a:solidFill>
                  <a:srgbClr val="FF0000"/>
                </a:solidFill>
              </a:rPr>
              <a:t>مكان المؤتمر: المركز الثقافي الفرنسي</a:t>
            </a:r>
          </a:p>
          <a:p>
            <a:r>
              <a:rPr lang="ar-SA" sz="3600" b="1" dirty="0">
                <a:solidFill>
                  <a:srgbClr val="FF0000"/>
                </a:solidFill>
              </a:rPr>
              <a:t>الخميس 31 يناير 2019</a:t>
            </a:r>
            <a:endParaRPr lang="en-US" sz="3600" b="1" dirty="0">
              <a:solidFill>
                <a:srgbClr val="FF0000"/>
              </a:solidFill>
            </a:endParaRPr>
          </a:p>
          <a:p>
            <a:endParaRPr lang="ar-SA" sz="3600" b="1" dirty="0">
              <a:solidFill>
                <a:srgbClr val="FF0000"/>
              </a:solidFill>
            </a:endParaRPr>
          </a:p>
        </p:txBody>
      </p:sp>
      <p:sp>
        <p:nvSpPr>
          <p:cNvPr id="4" name="مستطيل 3"/>
          <p:cNvSpPr/>
          <p:nvPr/>
        </p:nvSpPr>
        <p:spPr>
          <a:xfrm>
            <a:off x="1691680" y="472314"/>
            <a:ext cx="5626861" cy="584775"/>
          </a:xfrm>
          <a:prstGeom prst="rect">
            <a:avLst/>
          </a:prstGeom>
          <a:solidFill>
            <a:srgbClr val="00B0F0"/>
          </a:solidFill>
        </p:spPr>
        <p:txBody>
          <a:bodyPr wrap="none">
            <a:spAutoFit/>
          </a:bodyPr>
          <a:lstStyle/>
          <a:p>
            <a:r>
              <a:rPr lang="ar-SA" sz="3200" b="1" dirty="0"/>
              <a:t>مؤتمر المياه والطاقة والنمو الديموغرافي</a:t>
            </a:r>
          </a:p>
        </p:txBody>
      </p:sp>
    </p:spTree>
    <p:extLst>
      <p:ext uri="{BB962C8B-B14F-4D97-AF65-F5344CB8AC3E}">
        <p14:creationId xmlns:p14="http://schemas.microsoft.com/office/powerpoint/2010/main" val="244884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1152128"/>
          </a:xfrm>
          <a:solidFill>
            <a:srgbClr val="FFFF00"/>
          </a:solidFill>
        </p:spPr>
        <p:txBody>
          <a:bodyPr>
            <a:normAutofit fontScale="90000"/>
          </a:bodyPr>
          <a:lstStyle/>
          <a:p>
            <a:r>
              <a:rPr lang="ar-SA" b="1" dirty="0" smtClean="0"/>
              <a:t>نسبة ما تشكله الكتلة العمرانية من مساحة الحدود الإدارية للمحافظات والمراكز العمرانية</a:t>
            </a:r>
            <a:endParaRPr lang="ar-SA" b="1"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88519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83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301006"/>
          </a:xfrm>
          <a:solidFill>
            <a:srgbClr val="FF0000"/>
          </a:solidFill>
        </p:spPr>
        <p:txBody>
          <a:bodyPr>
            <a:noAutofit/>
          </a:bodyPr>
          <a:lstStyle/>
          <a:p>
            <a:r>
              <a:rPr lang="ar-SA" sz="4000" b="1" dirty="0" smtClean="0">
                <a:solidFill>
                  <a:schemeClr val="bg1"/>
                </a:solidFill>
                <a:latin typeface="Times New Roman"/>
                <a:ea typeface="Times New Roman"/>
                <a:cs typeface="Simplified Arabic"/>
              </a:rPr>
              <a:t>التنبؤ </a:t>
            </a:r>
            <a:r>
              <a:rPr lang="ar-SA" sz="4000" b="1" dirty="0">
                <a:solidFill>
                  <a:schemeClr val="bg1"/>
                </a:solidFill>
                <a:latin typeface="Times New Roman"/>
                <a:ea typeface="Times New Roman"/>
                <a:cs typeface="Simplified Arabic"/>
              </a:rPr>
              <a:t>المستقبلي لمساحة الكتلة العمرانية </a:t>
            </a:r>
            <a:r>
              <a:rPr lang="ar-SA" sz="4000" b="1" dirty="0" smtClean="0">
                <a:solidFill>
                  <a:schemeClr val="bg1"/>
                </a:solidFill>
                <a:latin typeface="Times New Roman"/>
                <a:ea typeface="Times New Roman"/>
                <a:cs typeface="Simplified Arabic"/>
              </a:rPr>
              <a:t>في قطاع غزة </a:t>
            </a:r>
            <a:r>
              <a:rPr lang="ar-SA" sz="4000" b="1" dirty="0">
                <a:solidFill>
                  <a:schemeClr val="bg1"/>
                </a:solidFill>
                <a:latin typeface="Times New Roman"/>
                <a:ea typeface="Times New Roman"/>
                <a:cs typeface="Simplified Arabic"/>
              </a:rPr>
              <a:t>حتى عام 2030</a:t>
            </a:r>
            <a:endParaRPr lang="ar-SA" sz="4000" b="1" dirty="0">
              <a:solidFill>
                <a:schemeClr val="bg1"/>
              </a:solidFill>
            </a:endParaRPr>
          </a:p>
        </p:txBody>
      </p:sp>
      <p:sp>
        <p:nvSpPr>
          <p:cNvPr id="3" name="عنصر نائب للمحتوى 2"/>
          <p:cNvSpPr>
            <a:spLocks noGrp="1"/>
          </p:cNvSpPr>
          <p:nvPr>
            <p:ph idx="1"/>
          </p:nvPr>
        </p:nvSpPr>
        <p:spPr>
          <a:xfrm>
            <a:off x="179512" y="1600200"/>
            <a:ext cx="8640960" cy="5069160"/>
          </a:xfrm>
        </p:spPr>
        <p:txBody>
          <a:bodyPr>
            <a:normAutofit fontScale="92500" lnSpcReduction="10000"/>
          </a:bodyPr>
          <a:lstStyle/>
          <a:p>
            <a:pPr marL="0" indent="0">
              <a:buNone/>
            </a:pPr>
            <a:r>
              <a:rPr lang="ar-SA" b="1" dirty="0" smtClean="0">
                <a:latin typeface="Times New Roman"/>
                <a:ea typeface="Times New Roman"/>
                <a:cs typeface="Simplified Arabic"/>
              </a:rPr>
              <a:t>- سيناريو(أ) باستخدام </a:t>
            </a:r>
            <a:r>
              <a:rPr lang="ar-SA" b="1" dirty="0">
                <a:latin typeface="Times New Roman"/>
                <a:ea typeface="Times New Roman"/>
                <a:cs typeface="Simplified Arabic"/>
              </a:rPr>
              <a:t>تحليل (ماركوف</a:t>
            </a:r>
            <a:r>
              <a:rPr lang="ar-SA" b="1" dirty="0" smtClean="0">
                <a:latin typeface="Times New Roman"/>
                <a:ea typeface="Times New Roman"/>
                <a:cs typeface="Simplified Arabic"/>
              </a:rPr>
              <a:t>)</a:t>
            </a:r>
          </a:p>
          <a:p>
            <a:pPr marL="0" indent="0" algn="justLow">
              <a:buNone/>
            </a:pPr>
            <a:r>
              <a:rPr lang="ar-SA" b="1" dirty="0" smtClean="0">
                <a:solidFill>
                  <a:srgbClr val="FF0066"/>
                </a:solidFill>
                <a:latin typeface="Times New Roman"/>
                <a:ea typeface="Times New Roman"/>
                <a:cs typeface="Simplified Arabic"/>
              </a:rPr>
              <a:t>- سيناريو </a:t>
            </a:r>
            <a:r>
              <a:rPr lang="ar-SA" b="1" dirty="0">
                <a:solidFill>
                  <a:srgbClr val="FF0066"/>
                </a:solidFill>
                <a:latin typeface="Times New Roman"/>
                <a:ea typeface="Times New Roman"/>
                <a:cs typeface="Simplified Arabic"/>
              </a:rPr>
              <a:t>(ب</a:t>
            </a:r>
            <a:r>
              <a:rPr lang="ar-SA" b="1" dirty="0" smtClean="0">
                <a:solidFill>
                  <a:srgbClr val="FF0066"/>
                </a:solidFill>
                <a:latin typeface="Times New Roman"/>
                <a:ea typeface="Times New Roman"/>
                <a:cs typeface="Simplified Arabic"/>
              </a:rPr>
              <a:t>): باستخدام </a:t>
            </a:r>
            <a:r>
              <a:rPr lang="ar-SA" b="1" dirty="0">
                <a:solidFill>
                  <a:srgbClr val="FF0066"/>
                </a:solidFill>
                <a:latin typeface="Times New Roman"/>
                <a:ea typeface="Times New Roman"/>
                <a:cs typeface="Simplified Arabic"/>
              </a:rPr>
              <a:t>معيار الحد </a:t>
            </a:r>
            <a:r>
              <a:rPr lang="ar-SA" b="1" dirty="0" err="1">
                <a:solidFill>
                  <a:srgbClr val="FF0066"/>
                </a:solidFill>
                <a:latin typeface="Times New Roman"/>
                <a:ea typeface="Times New Roman"/>
                <a:cs typeface="Simplified Arabic"/>
              </a:rPr>
              <a:t>الأدني</a:t>
            </a:r>
            <a:r>
              <a:rPr lang="ar-SA" b="1" dirty="0">
                <a:solidFill>
                  <a:srgbClr val="FF0066"/>
                </a:solidFill>
                <a:latin typeface="Times New Roman"/>
                <a:ea typeface="Times New Roman"/>
                <a:cs typeface="Simplified Arabic"/>
              </a:rPr>
              <a:t> المستخدم في تحديد </a:t>
            </a:r>
            <a:r>
              <a:rPr lang="ar-SA" b="1" dirty="0" smtClean="0">
                <a:solidFill>
                  <a:srgbClr val="FF0066"/>
                </a:solidFill>
                <a:latin typeface="Times New Roman"/>
                <a:ea typeface="Times New Roman"/>
                <a:cs typeface="Simplified Arabic"/>
              </a:rPr>
              <a:t>معايير استخدامات </a:t>
            </a:r>
            <a:r>
              <a:rPr lang="ar-SA" b="1" dirty="0">
                <a:solidFill>
                  <a:srgbClr val="FF0066"/>
                </a:solidFill>
                <a:latin typeface="Times New Roman"/>
                <a:ea typeface="Times New Roman"/>
                <a:cs typeface="Simplified Arabic"/>
              </a:rPr>
              <a:t>الأرض</a:t>
            </a:r>
            <a:r>
              <a:rPr lang="ar-SA" b="1" dirty="0">
                <a:latin typeface="Times New Roman"/>
                <a:ea typeface="Times New Roman"/>
                <a:cs typeface="Simplified Arabic"/>
              </a:rPr>
              <a:t>. </a:t>
            </a:r>
            <a:endParaRPr lang="en-US" b="1" dirty="0">
              <a:latin typeface="Times New Roman"/>
              <a:ea typeface="Times New Roman"/>
            </a:endParaRPr>
          </a:p>
          <a:p>
            <a:pPr algn="justLow">
              <a:buFontTx/>
              <a:buChar char="-"/>
            </a:pPr>
            <a:r>
              <a:rPr lang="ar-SA" b="1" dirty="0" smtClean="0">
                <a:solidFill>
                  <a:schemeClr val="accent2">
                    <a:lumMod val="75000"/>
                  </a:schemeClr>
                </a:solidFill>
                <a:latin typeface="Times New Roman"/>
                <a:ea typeface="Times New Roman"/>
                <a:cs typeface="Simplified Arabic"/>
              </a:rPr>
              <a:t>سيناريو </a:t>
            </a:r>
            <a:r>
              <a:rPr lang="ar-SA" b="1" dirty="0">
                <a:solidFill>
                  <a:schemeClr val="accent2">
                    <a:lumMod val="75000"/>
                  </a:schemeClr>
                </a:solidFill>
                <a:latin typeface="Times New Roman"/>
                <a:ea typeface="Times New Roman"/>
                <a:cs typeface="Simplified Arabic"/>
              </a:rPr>
              <a:t>(ج): </a:t>
            </a:r>
            <a:r>
              <a:rPr lang="ar-SA" b="1" dirty="0" smtClean="0">
                <a:solidFill>
                  <a:schemeClr val="accent2">
                    <a:lumMod val="75000"/>
                  </a:schemeClr>
                </a:solidFill>
                <a:latin typeface="Times New Roman"/>
                <a:ea typeface="Times New Roman"/>
                <a:cs typeface="Simplified Arabic"/>
              </a:rPr>
              <a:t>باستخدام </a:t>
            </a:r>
            <a:r>
              <a:rPr lang="ar-SA" b="1" dirty="0">
                <a:solidFill>
                  <a:schemeClr val="accent2">
                    <a:lumMod val="75000"/>
                  </a:schemeClr>
                </a:solidFill>
                <a:latin typeface="Times New Roman"/>
                <a:ea typeface="Times New Roman"/>
                <a:cs typeface="Simplified Arabic"/>
              </a:rPr>
              <a:t>معيار الحد الأعلى المستخدم في تحديد استخدامات الأرض</a:t>
            </a:r>
            <a:r>
              <a:rPr lang="ar-SA" b="1" dirty="0" smtClean="0">
                <a:solidFill>
                  <a:schemeClr val="accent2">
                    <a:lumMod val="75000"/>
                  </a:schemeClr>
                </a:solidFill>
                <a:latin typeface="Times New Roman"/>
                <a:ea typeface="Times New Roman"/>
                <a:cs typeface="Simplified Arabic"/>
              </a:rPr>
              <a:t>.</a:t>
            </a:r>
          </a:p>
          <a:p>
            <a:r>
              <a:rPr lang="ar-SA" b="1" dirty="0">
                <a:solidFill>
                  <a:srgbClr val="008000"/>
                </a:solidFill>
              </a:rPr>
              <a:t>- سيناريو(د): </a:t>
            </a:r>
            <a:r>
              <a:rPr lang="ar-SA" b="1" dirty="0" smtClean="0">
                <a:solidFill>
                  <a:srgbClr val="008000"/>
                </a:solidFill>
              </a:rPr>
              <a:t>اعتماداً </a:t>
            </a:r>
            <a:r>
              <a:rPr lang="ar-SA" b="1" dirty="0">
                <a:solidFill>
                  <a:srgbClr val="008000"/>
                </a:solidFill>
              </a:rPr>
              <a:t>على ثبات نصيب الفرد من الكتلة العمرانية حسب كثافة الوضع الراهن (2015)، حيث بلغ (65.8 م</a:t>
            </a:r>
            <a:r>
              <a:rPr lang="ar-SA" b="1" baseline="30000" dirty="0">
                <a:solidFill>
                  <a:srgbClr val="008000"/>
                </a:solidFill>
              </a:rPr>
              <a:t>2</a:t>
            </a:r>
            <a:r>
              <a:rPr lang="ar-SA" b="1" dirty="0">
                <a:solidFill>
                  <a:srgbClr val="008000"/>
                </a:solidFill>
              </a:rPr>
              <a:t>/ نسمة) أي( 15.2 نسمة / دونم). </a:t>
            </a:r>
            <a:endParaRPr lang="en-US" b="1" dirty="0">
              <a:solidFill>
                <a:srgbClr val="008000"/>
              </a:solidFill>
            </a:endParaRPr>
          </a:p>
          <a:p>
            <a:r>
              <a:rPr lang="ar-SA" b="1" dirty="0"/>
              <a:t>- سيناريو(ه): </a:t>
            </a:r>
            <a:r>
              <a:rPr lang="ar-SA" b="1" dirty="0" smtClean="0"/>
              <a:t>اعتماداً </a:t>
            </a:r>
            <a:r>
              <a:rPr lang="ar-SA" b="1" dirty="0"/>
              <a:t>الكثافة المرتفعة حسب فرضية المعيار الفلسطيني الواردة في المخطط الإقليمي لقطاع غزة (1998) وهي (25 نسمة/ دونم أي 40م</a:t>
            </a:r>
            <a:r>
              <a:rPr lang="ar-SA" b="1" baseline="30000" dirty="0"/>
              <a:t>2</a:t>
            </a:r>
            <a:r>
              <a:rPr lang="ar-SA" b="1" dirty="0"/>
              <a:t>/ نسمة) </a:t>
            </a:r>
            <a:r>
              <a:rPr lang="ar-SA" dirty="0" smtClean="0"/>
              <a:t>.</a:t>
            </a:r>
            <a:endParaRPr lang="en-US" dirty="0"/>
          </a:p>
          <a:p>
            <a:pPr algn="justLow">
              <a:buFontTx/>
              <a:buChar char="-"/>
            </a:pPr>
            <a:endParaRPr lang="ar-SA" dirty="0" smtClean="0">
              <a:latin typeface="Times New Roman"/>
              <a:ea typeface="Times New Roman"/>
              <a:cs typeface="Simplified Arabic"/>
            </a:endParaRPr>
          </a:p>
          <a:p>
            <a:endParaRPr lang="ar-SA" dirty="0"/>
          </a:p>
        </p:txBody>
      </p:sp>
    </p:spTree>
    <p:extLst>
      <p:ext uri="{BB962C8B-B14F-4D97-AF65-F5344CB8AC3E}">
        <p14:creationId xmlns:p14="http://schemas.microsoft.com/office/powerpoint/2010/main" val="372694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362601343"/>
              </p:ext>
            </p:extLst>
          </p:nvPr>
        </p:nvGraphicFramePr>
        <p:xfrm>
          <a:off x="179512" y="850360"/>
          <a:ext cx="8712969" cy="5386953"/>
        </p:xfrm>
        <a:graphic>
          <a:graphicData uri="http://schemas.openxmlformats.org/drawingml/2006/table">
            <a:tbl>
              <a:tblPr rtl="1"/>
              <a:tblGrid>
                <a:gridCol w="2306847"/>
                <a:gridCol w="1222582"/>
                <a:gridCol w="1048930"/>
                <a:gridCol w="1011758"/>
                <a:gridCol w="1045264"/>
                <a:gridCol w="1032840"/>
                <a:gridCol w="1044748"/>
              </a:tblGrid>
              <a:tr h="1602730">
                <a:tc>
                  <a:txBody>
                    <a:bodyPr/>
                    <a:lstStyle/>
                    <a:p>
                      <a:pPr algn="ctr" rtl="1">
                        <a:spcAft>
                          <a:spcPts val="0"/>
                        </a:spcAft>
                        <a:tabLst>
                          <a:tab pos="359410" algn="r"/>
                        </a:tabLst>
                      </a:pPr>
                      <a:r>
                        <a:rPr lang="ar-SA" sz="3600" b="1" dirty="0" smtClean="0">
                          <a:solidFill>
                            <a:schemeClr val="bg1"/>
                          </a:solidFill>
                          <a:effectLst/>
                          <a:latin typeface="Times New Roman"/>
                          <a:ea typeface="Times New Roman"/>
                          <a:cs typeface="Simplified Arabic"/>
                        </a:rPr>
                        <a:t>البيان</a:t>
                      </a:r>
                      <a:endParaRPr lang="en-US" sz="3600" b="1" dirty="0">
                        <a:solidFill>
                          <a:schemeClr val="bg1"/>
                        </a:solidFill>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66"/>
                    </a:solidFill>
                  </a:tcPr>
                </a:tc>
                <a:tc>
                  <a:txBody>
                    <a:bodyPr/>
                    <a:lstStyle/>
                    <a:p>
                      <a:pPr algn="ctr" rtl="1">
                        <a:spcAft>
                          <a:spcPts val="0"/>
                        </a:spcAft>
                        <a:tabLst>
                          <a:tab pos="359410" algn="r"/>
                        </a:tabLst>
                      </a:pPr>
                      <a:r>
                        <a:rPr lang="ar-SA" sz="3600" b="1" dirty="0">
                          <a:solidFill>
                            <a:schemeClr val="bg1"/>
                          </a:solidFill>
                          <a:effectLst/>
                          <a:latin typeface="Times New Roman"/>
                          <a:ea typeface="Times New Roman"/>
                          <a:cs typeface="Simplified Arabic"/>
                        </a:rPr>
                        <a:t>(أ)</a:t>
                      </a:r>
                      <a:endParaRPr lang="en-US" sz="3600" b="1" dirty="0">
                        <a:solidFill>
                          <a:schemeClr val="bg1"/>
                        </a:solidFill>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66"/>
                    </a:solidFill>
                  </a:tcPr>
                </a:tc>
                <a:tc>
                  <a:txBody>
                    <a:bodyPr/>
                    <a:lstStyle/>
                    <a:p>
                      <a:pPr algn="ctr" rtl="1">
                        <a:spcAft>
                          <a:spcPts val="0"/>
                        </a:spcAft>
                        <a:tabLst>
                          <a:tab pos="359410" algn="r"/>
                        </a:tabLst>
                      </a:pPr>
                      <a:r>
                        <a:rPr lang="ar-SA" sz="3600" b="1" dirty="0">
                          <a:solidFill>
                            <a:schemeClr val="bg1"/>
                          </a:solidFill>
                          <a:effectLst/>
                          <a:latin typeface="Times New Roman"/>
                          <a:ea typeface="Times New Roman"/>
                          <a:cs typeface="Simplified Arabic"/>
                        </a:rPr>
                        <a:t>(ب)</a:t>
                      </a:r>
                      <a:endParaRPr lang="en-US" sz="3600" b="1" dirty="0">
                        <a:solidFill>
                          <a:schemeClr val="bg1"/>
                        </a:solidFill>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66"/>
                    </a:solidFill>
                  </a:tcPr>
                </a:tc>
                <a:tc>
                  <a:txBody>
                    <a:bodyPr/>
                    <a:lstStyle/>
                    <a:p>
                      <a:pPr algn="ctr" rtl="1">
                        <a:spcAft>
                          <a:spcPts val="0"/>
                        </a:spcAft>
                        <a:tabLst>
                          <a:tab pos="359410" algn="r"/>
                        </a:tabLst>
                      </a:pPr>
                      <a:r>
                        <a:rPr lang="ar-SA" sz="3600" b="1" dirty="0">
                          <a:solidFill>
                            <a:schemeClr val="bg1"/>
                          </a:solidFill>
                          <a:effectLst/>
                          <a:latin typeface="Times New Roman"/>
                          <a:ea typeface="Times New Roman"/>
                          <a:cs typeface="Simplified Arabic"/>
                        </a:rPr>
                        <a:t>(ج)</a:t>
                      </a:r>
                      <a:endParaRPr lang="en-US" sz="3600" b="1" dirty="0">
                        <a:solidFill>
                          <a:schemeClr val="bg1"/>
                        </a:solidFill>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66"/>
                    </a:solidFill>
                  </a:tcPr>
                </a:tc>
                <a:tc>
                  <a:txBody>
                    <a:bodyPr/>
                    <a:lstStyle/>
                    <a:p>
                      <a:pPr algn="ctr" rtl="1">
                        <a:spcAft>
                          <a:spcPts val="0"/>
                        </a:spcAft>
                        <a:tabLst>
                          <a:tab pos="359410" algn="r"/>
                        </a:tabLst>
                      </a:pPr>
                      <a:r>
                        <a:rPr lang="ar-SA" sz="3600" b="1" dirty="0">
                          <a:solidFill>
                            <a:schemeClr val="bg1"/>
                          </a:solidFill>
                          <a:effectLst/>
                          <a:latin typeface="Times New Roman"/>
                          <a:ea typeface="Times New Roman"/>
                          <a:cs typeface="Simplified Arabic"/>
                        </a:rPr>
                        <a:t>(د)</a:t>
                      </a:r>
                      <a:endParaRPr lang="en-US" sz="3600" b="1" dirty="0">
                        <a:solidFill>
                          <a:schemeClr val="bg1"/>
                        </a:solidFill>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66"/>
                    </a:solidFill>
                  </a:tcPr>
                </a:tc>
                <a:tc>
                  <a:txBody>
                    <a:bodyPr/>
                    <a:lstStyle/>
                    <a:p>
                      <a:pPr algn="ctr" rtl="1">
                        <a:spcAft>
                          <a:spcPts val="0"/>
                        </a:spcAft>
                        <a:tabLst>
                          <a:tab pos="359410" algn="r"/>
                        </a:tabLst>
                      </a:pPr>
                      <a:r>
                        <a:rPr lang="ar-SA" sz="3600" b="1" dirty="0">
                          <a:solidFill>
                            <a:schemeClr val="bg1"/>
                          </a:solidFill>
                          <a:effectLst/>
                          <a:latin typeface="Times New Roman"/>
                          <a:ea typeface="Times New Roman"/>
                          <a:cs typeface="Simplified Arabic"/>
                        </a:rPr>
                        <a:t>(ه)</a:t>
                      </a:r>
                      <a:endParaRPr lang="en-US" sz="3600" b="1" dirty="0">
                        <a:solidFill>
                          <a:schemeClr val="bg1"/>
                        </a:solidFill>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66"/>
                    </a:solidFill>
                  </a:tcPr>
                </a:tc>
                <a:tc>
                  <a:txBody>
                    <a:bodyPr/>
                    <a:lstStyle/>
                    <a:p>
                      <a:pPr algn="ctr" rtl="1">
                        <a:spcAft>
                          <a:spcPts val="0"/>
                        </a:spcAft>
                        <a:tabLst>
                          <a:tab pos="359410" algn="r"/>
                        </a:tabLst>
                      </a:pPr>
                      <a:r>
                        <a:rPr lang="ar-SA" sz="1800" b="1" dirty="0">
                          <a:solidFill>
                            <a:schemeClr val="bg1"/>
                          </a:solidFill>
                          <a:effectLst/>
                          <a:latin typeface="Times New Roman"/>
                          <a:ea typeface="Times New Roman"/>
                          <a:cs typeface="Simplified Arabic"/>
                        </a:rPr>
                        <a:t>متوسط السيناريوهات</a:t>
                      </a:r>
                      <a:endParaRPr lang="en-US" sz="1800" b="1" dirty="0">
                        <a:solidFill>
                          <a:schemeClr val="bg1"/>
                        </a:solidFill>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02730">
                <a:tc>
                  <a:txBody>
                    <a:bodyPr/>
                    <a:lstStyle/>
                    <a:p>
                      <a:pPr algn="ctr" rtl="1">
                        <a:spcAft>
                          <a:spcPts val="0"/>
                        </a:spcAft>
                        <a:tabLst>
                          <a:tab pos="359410" algn="r"/>
                        </a:tabLst>
                      </a:pPr>
                      <a:r>
                        <a:rPr lang="ar-SA" sz="2000" b="1">
                          <a:effectLst/>
                          <a:latin typeface="Times New Roman"/>
                          <a:ea typeface="Times New Roman"/>
                          <a:cs typeface="Simplified Arabic"/>
                        </a:rPr>
                        <a:t>تقدير الاحتياجات المستقبلية من الكتلة العمرانية خلال الفترة 2015-2030</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a:effectLst/>
                          <a:latin typeface="Times New Roman"/>
                          <a:ea typeface="Times New Roman"/>
                          <a:cs typeface="Simplified Arabic"/>
                        </a:rPr>
                        <a:t>58.584</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effectLst/>
                          <a:latin typeface="Times New Roman"/>
                          <a:ea typeface="Times New Roman"/>
                          <a:cs typeface="Simplified Arabic"/>
                        </a:rPr>
                        <a:t>56.997</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effectLst/>
                          <a:latin typeface="Times New Roman"/>
                          <a:ea typeface="Times New Roman"/>
                          <a:cs typeface="Simplified Arabic"/>
                        </a:rPr>
                        <a:t>83.855</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dirty="0">
                          <a:effectLst/>
                          <a:latin typeface="Times New Roman"/>
                          <a:ea typeface="Times New Roman"/>
                          <a:cs typeface="Simplified Arabic"/>
                        </a:rPr>
                        <a:t>62.517</a:t>
                      </a:r>
                      <a:endParaRPr lang="en-US" sz="2000" b="1" dirty="0">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a:effectLst/>
                          <a:latin typeface="Times New Roman"/>
                          <a:ea typeface="Times New Roman"/>
                          <a:cs typeface="Simplified Arabic"/>
                        </a:rPr>
                        <a:t>38.004</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dirty="0">
                          <a:solidFill>
                            <a:schemeClr val="bg1"/>
                          </a:solidFill>
                          <a:effectLst/>
                          <a:latin typeface="Times New Roman"/>
                          <a:ea typeface="Times New Roman"/>
                          <a:cs typeface="Simplified Arabic"/>
                        </a:rPr>
                        <a:t>59.9912</a:t>
                      </a:r>
                      <a:endParaRPr lang="en-US" sz="2000" b="1" dirty="0">
                        <a:solidFill>
                          <a:schemeClr val="bg1"/>
                        </a:solidFill>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190917">
                <a:tc>
                  <a:txBody>
                    <a:bodyPr/>
                    <a:lstStyle/>
                    <a:p>
                      <a:pPr algn="ctr" rtl="1">
                        <a:spcAft>
                          <a:spcPts val="0"/>
                        </a:spcAft>
                        <a:tabLst>
                          <a:tab pos="359410" algn="r"/>
                        </a:tabLst>
                      </a:pPr>
                      <a:r>
                        <a:rPr lang="ar-SA" sz="2000" b="1" dirty="0">
                          <a:effectLst/>
                          <a:latin typeface="Times New Roman"/>
                          <a:ea typeface="Times New Roman"/>
                          <a:cs typeface="Simplified Arabic"/>
                        </a:rPr>
                        <a:t>المتوسط </a:t>
                      </a:r>
                      <a:r>
                        <a:rPr lang="ar-SA" sz="2000" b="1" dirty="0" smtClean="0">
                          <a:effectLst/>
                          <a:latin typeface="Times New Roman"/>
                          <a:ea typeface="Times New Roman"/>
                          <a:cs typeface="Simplified Arabic"/>
                        </a:rPr>
                        <a:t>السنوي للزيادة</a:t>
                      </a:r>
                      <a:endParaRPr lang="en-US" sz="2000" b="1" dirty="0">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a:effectLst/>
                          <a:latin typeface="Times New Roman"/>
                          <a:ea typeface="Times New Roman"/>
                          <a:cs typeface="Simplified Arabic"/>
                        </a:rPr>
                        <a:t>3.9</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b="1">
                          <a:effectLst/>
                          <a:latin typeface="Times New Roman"/>
                          <a:ea typeface="Times New Roman"/>
                          <a:cs typeface="Simplified Arabic"/>
                        </a:rPr>
                        <a:t>3.8</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a:effectLst/>
                          <a:latin typeface="Times New Roman"/>
                          <a:ea typeface="Times New Roman"/>
                          <a:cs typeface="Simplified Arabic"/>
                        </a:rPr>
                        <a:t>5.6</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a:effectLst/>
                          <a:latin typeface="Times New Roman"/>
                          <a:ea typeface="Times New Roman"/>
                          <a:cs typeface="Simplified Arabic"/>
                        </a:rPr>
                        <a:t>4.2</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a:effectLst/>
                          <a:latin typeface="Times New Roman"/>
                          <a:ea typeface="Times New Roman"/>
                          <a:cs typeface="Simplified Arabic"/>
                        </a:rPr>
                        <a:t>2.5</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dirty="0">
                          <a:solidFill>
                            <a:schemeClr val="bg1"/>
                          </a:solidFill>
                          <a:effectLst/>
                          <a:latin typeface="Times New Roman"/>
                          <a:ea typeface="Times New Roman"/>
                          <a:cs typeface="Simplified Arabic"/>
                        </a:rPr>
                        <a:t>4</a:t>
                      </a:r>
                      <a:endParaRPr lang="en-US" sz="2000" b="1" dirty="0">
                        <a:solidFill>
                          <a:schemeClr val="bg1"/>
                        </a:solidFill>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990576">
                <a:tc>
                  <a:txBody>
                    <a:bodyPr/>
                    <a:lstStyle/>
                    <a:p>
                      <a:pPr algn="ctr" rtl="1">
                        <a:spcAft>
                          <a:spcPts val="0"/>
                        </a:spcAft>
                        <a:tabLst>
                          <a:tab pos="359410" algn="r"/>
                        </a:tabLst>
                      </a:pPr>
                      <a:r>
                        <a:rPr lang="ar-SA" sz="2000" b="1">
                          <a:effectLst/>
                          <a:latin typeface="Times New Roman"/>
                          <a:ea typeface="Times New Roman"/>
                          <a:cs typeface="Simplified Arabic"/>
                        </a:rPr>
                        <a:t>المساحة الإجمالية المقدرة حتى عام 2030</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a:effectLst/>
                          <a:latin typeface="Times New Roman"/>
                          <a:ea typeface="Times New Roman"/>
                          <a:cs typeface="Simplified Arabic"/>
                        </a:rPr>
                        <a:t>178.549</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a:effectLst/>
                          <a:latin typeface="Times New Roman"/>
                          <a:ea typeface="Times New Roman"/>
                          <a:cs typeface="Simplified Arabic"/>
                        </a:rPr>
                        <a:t>176.962</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a:effectLst/>
                          <a:latin typeface="Times New Roman"/>
                          <a:ea typeface="Times New Roman"/>
                          <a:cs typeface="Simplified Arabic"/>
                        </a:rPr>
                        <a:t>203.82</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a:effectLst/>
                          <a:latin typeface="Times New Roman"/>
                          <a:ea typeface="Times New Roman"/>
                          <a:cs typeface="Simplified Arabic"/>
                        </a:rPr>
                        <a:t>182.482</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a:effectLst/>
                          <a:latin typeface="Times New Roman"/>
                          <a:ea typeface="Times New Roman"/>
                          <a:cs typeface="Simplified Arabic"/>
                        </a:rPr>
                        <a:t>157.969</a:t>
                      </a:r>
                      <a:endParaRPr lang="en-US" sz="2000" b="1">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2000" b="1" dirty="0">
                          <a:solidFill>
                            <a:schemeClr val="bg1"/>
                          </a:solidFill>
                          <a:effectLst/>
                          <a:latin typeface="Times New Roman"/>
                          <a:ea typeface="Times New Roman"/>
                          <a:cs typeface="Simplified Arabic"/>
                        </a:rPr>
                        <a:t>179.956</a:t>
                      </a:r>
                      <a:endParaRPr lang="en-US" sz="2000" b="1" dirty="0">
                        <a:solidFill>
                          <a:schemeClr val="bg1"/>
                        </a:solidFill>
                        <a:effectLst/>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5" name="Rectangle 1"/>
          <p:cNvSpPr>
            <a:spLocks noChangeArrowheads="1"/>
          </p:cNvSpPr>
          <p:nvPr/>
        </p:nvSpPr>
        <p:spPr bwMode="auto">
          <a:xfrm>
            <a:off x="611560" y="265585"/>
            <a:ext cx="84249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358775" algn="r"/>
              </a:tabLst>
            </a:pPr>
            <a:r>
              <a:rPr kumimoji="0" lang="ar-SA" sz="1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تقدير الاحتياجات المستقبلية من المساحة العمرانية في قطاع غزة للفترة من (2015-2030) بالدونم وفق السيناريوهات المختلفة (كم</a:t>
            </a:r>
            <a:r>
              <a:rPr kumimoji="0" lang="ar-SA" sz="1400" b="1"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rPr>
              <a:t>2</a:t>
            </a:r>
            <a:r>
              <a:rPr kumimoji="0" lang="ar-SA" sz="1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8775"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6194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611" y="404664"/>
            <a:ext cx="852887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858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96136" y="274638"/>
            <a:ext cx="2880320" cy="1210146"/>
          </a:xfrm>
          <a:solidFill>
            <a:srgbClr val="FFFF00"/>
          </a:solidFill>
        </p:spPr>
        <p:txBody>
          <a:bodyPr>
            <a:noAutofit/>
          </a:bodyPr>
          <a:lstStyle/>
          <a:p>
            <a:r>
              <a:rPr lang="ar-SA" sz="2000" b="1" dirty="0">
                <a:ea typeface="Times New Roman"/>
                <a:cs typeface="Simplified Arabic"/>
              </a:rPr>
              <a:t>التنبؤ المستقبلي للكتلة العمرانية للمراكز الحضرية حتى عام 2030 باستخدام تحليل (ماركوف</a:t>
            </a:r>
            <a:r>
              <a:rPr lang="ar-SA" sz="2000" b="1" dirty="0" smtClean="0">
                <a:ea typeface="Times New Roman"/>
                <a:cs typeface="Simplified Arabic"/>
              </a:rPr>
              <a:t>)</a:t>
            </a:r>
            <a:endParaRPr lang="ar-SA" sz="2000" b="1" dirty="0"/>
          </a:p>
        </p:txBody>
      </p:sp>
      <p:pic>
        <p:nvPicPr>
          <p:cNvPr id="16386" name="صورة 2" descr="E:\د.رائد\الاستخدامات\دكتور رائد\التنبؤ2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 y="-1662"/>
            <a:ext cx="5552043" cy="659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ربع نص 5"/>
          <p:cNvSpPr txBox="1"/>
          <p:nvPr/>
        </p:nvSpPr>
        <p:spPr>
          <a:xfrm>
            <a:off x="5724128" y="1700808"/>
            <a:ext cx="2952328" cy="1015663"/>
          </a:xfrm>
          <a:prstGeom prst="rect">
            <a:avLst/>
          </a:prstGeom>
          <a:solidFill>
            <a:srgbClr val="002060"/>
          </a:solidFill>
        </p:spPr>
        <p:txBody>
          <a:bodyPr wrap="square" rtlCol="1">
            <a:spAutoFit/>
          </a:bodyPr>
          <a:lstStyle/>
          <a:p>
            <a:pPr algn="justLow"/>
            <a:r>
              <a:rPr lang="ar-SA" sz="2000" b="1" dirty="0" smtClean="0">
                <a:solidFill>
                  <a:schemeClr val="bg1"/>
                </a:solidFill>
              </a:rPr>
              <a:t>تقدر الحاجة من الكتلة المبنية خلال الفترة من </a:t>
            </a:r>
            <a:r>
              <a:rPr lang="en-US" sz="2000" b="1" dirty="0" smtClean="0">
                <a:solidFill>
                  <a:schemeClr val="bg1"/>
                </a:solidFill>
              </a:rPr>
              <a:t>2015-2030</a:t>
            </a:r>
          </a:p>
          <a:p>
            <a:pPr algn="justLow"/>
            <a:r>
              <a:rPr lang="ar-SA" sz="2000" b="1" dirty="0" smtClean="0">
                <a:solidFill>
                  <a:schemeClr val="bg1"/>
                </a:solidFill>
              </a:rPr>
              <a:t>نحو </a:t>
            </a:r>
            <a:r>
              <a:rPr lang="en-US" sz="2000" b="1" dirty="0" smtClean="0">
                <a:solidFill>
                  <a:schemeClr val="bg1"/>
                </a:solidFill>
              </a:rPr>
              <a:t>60 </a:t>
            </a:r>
            <a:r>
              <a:rPr lang="ar-SA" sz="2000" b="1" dirty="0" smtClean="0">
                <a:solidFill>
                  <a:schemeClr val="bg1"/>
                </a:solidFill>
              </a:rPr>
              <a:t>كم </a:t>
            </a:r>
            <a:r>
              <a:rPr lang="en-US" b="1" dirty="0" smtClean="0">
                <a:solidFill>
                  <a:schemeClr val="bg1"/>
                </a:solidFill>
              </a:rPr>
              <a:t>2</a:t>
            </a:r>
          </a:p>
        </p:txBody>
      </p:sp>
      <p:sp>
        <p:nvSpPr>
          <p:cNvPr id="8" name="مربع نص 7"/>
          <p:cNvSpPr txBox="1"/>
          <p:nvPr/>
        </p:nvSpPr>
        <p:spPr>
          <a:xfrm>
            <a:off x="5724128" y="2996953"/>
            <a:ext cx="2952328" cy="3459872"/>
          </a:xfrm>
          <a:prstGeom prst="rect">
            <a:avLst/>
          </a:prstGeom>
          <a:solidFill>
            <a:srgbClr val="00B0F0"/>
          </a:solidFill>
        </p:spPr>
        <p:txBody>
          <a:bodyPr wrap="square" rtlCol="1">
            <a:spAutoFit/>
          </a:bodyPr>
          <a:lstStyle/>
          <a:p>
            <a:pPr marL="285750" indent="-285750" algn="justLow">
              <a:buFontTx/>
              <a:buChar char="-"/>
            </a:pPr>
            <a:r>
              <a:rPr lang="ar-SA" sz="3200" b="1" dirty="0" smtClean="0"/>
              <a:t>ستكون مساحة الكتلة المبنية  سنة </a:t>
            </a:r>
            <a:r>
              <a:rPr lang="en-US" sz="3200" b="1" dirty="0" smtClean="0"/>
              <a:t>2030 </a:t>
            </a:r>
            <a:endParaRPr lang="ar-SA" sz="3200" b="1" dirty="0" smtClean="0"/>
          </a:p>
          <a:p>
            <a:pPr marL="285750" indent="-285750" algn="justLow">
              <a:buFontTx/>
              <a:buChar char="-"/>
            </a:pPr>
            <a:r>
              <a:rPr lang="ar-SA" sz="3200" b="1" dirty="0" smtClean="0"/>
              <a:t> نحو </a:t>
            </a:r>
            <a:r>
              <a:rPr lang="en-US" sz="3200" b="1" dirty="0" smtClean="0"/>
              <a:t>(180 km2)</a:t>
            </a:r>
          </a:p>
          <a:p>
            <a:pPr marL="285750" indent="-285750" algn="justLow">
              <a:buFontTx/>
              <a:buChar char="-"/>
            </a:pPr>
            <a:r>
              <a:rPr lang="ar-SA" sz="2800" b="1" dirty="0" smtClean="0"/>
              <a:t>ما يعادل نصف مساحة القطاع</a:t>
            </a:r>
            <a:endParaRPr lang="en-US" sz="2800" b="1" dirty="0" smtClean="0"/>
          </a:p>
          <a:p>
            <a:pPr marL="285750" indent="-285750" algn="justLow">
              <a:buFontTx/>
              <a:buChar char="-"/>
            </a:pPr>
            <a:endParaRPr lang="en-US" sz="2800" b="1" dirty="0" smtClean="0"/>
          </a:p>
        </p:txBody>
      </p:sp>
    </p:spTree>
    <p:extLst>
      <p:ext uri="{BB962C8B-B14F-4D97-AF65-F5344CB8AC3E}">
        <p14:creationId xmlns:p14="http://schemas.microsoft.com/office/powerpoint/2010/main" val="3835035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695" y="2543467"/>
            <a:ext cx="3779912" cy="40967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411" name="صورة 3" descr="C:\Users\C.H4.214\Desktop\التوقع د رائد.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303" y="620688"/>
            <a:ext cx="5111030" cy="602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3"/>
          <p:cNvSpPr/>
          <p:nvPr/>
        </p:nvSpPr>
        <p:spPr>
          <a:xfrm>
            <a:off x="107503" y="188641"/>
            <a:ext cx="6120682" cy="2246769"/>
          </a:xfrm>
          <a:prstGeom prst="rect">
            <a:avLst/>
          </a:prstGeom>
          <a:solidFill>
            <a:srgbClr val="002060"/>
          </a:solidFill>
          <a:ln>
            <a:solidFill>
              <a:srgbClr val="FFFF00"/>
            </a:solidFill>
          </a:ln>
          <a:effectLst>
            <a:glow rad="228600">
              <a:schemeClr val="accent2">
                <a:satMod val="175000"/>
                <a:alpha val="40000"/>
              </a:schemeClr>
            </a:glow>
          </a:effectLst>
        </p:spPr>
        <p:txBody>
          <a:bodyPr wrap="square">
            <a:spAutoFit/>
          </a:bodyPr>
          <a:lstStyle/>
          <a:p>
            <a:pPr algn="justLow"/>
            <a:r>
              <a:rPr lang="ar-SA" sz="2800" b="1" dirty="0">
                <a:solidFill>
                  <a:schemeClr val="bg1"/>
                </a:solidFill>
              </a:rPr>
              <a:t>للتبصر بخطورة الامتداد العمراني على مستقبل السكان في قطاع غزة. </a:t>
            </a:r>
            <a:r>
              <a:rPr lang="ar-SA" sz="2800" b="1" dirty="0" smtClean="0">
                <a:solidFill>
                  <a:schemeClr val="bg1"/>
                </a:solidFill>
              </a:rPr>
              <a:t>تم التنبؤ بمساحة الكتلة العمرانية خلال السنوات </a:t>
            </a:r>
            <a:r>
              <a:rPr lang="en-US" sz="2800" b="1" dirty="0" smtClean="0">
                <a:solidFill>
                  <a:schemeClr val="bg1"/>
                </a:solidFill>
              </a:rPr>
              <a:t>( 2060 &amp;2090)</a:t>
            </a:r>
            <a:r>
              <a:rPr lang="ar-SA" sz="2800" b="1" dirty="0" smtClean="0">
                <a:solidFill>
                  <a:schemeClr val="bg1"/>
                </a:solidFill>
              </a:rPr>
              <a:t>في </a:t>
            </a:r>
            <a:r>
              <a:rPr lang="ar-SA" sz="2800" b="1" dirty="0">
                <a:solidFill>
                  <a:schemeClr val="bg1"/>
                </a:solidFill>
              </a:rPr>
              <a:t>ضوء التحديات التي تواجه القطاع مثل: </a:t>
            </a:r>
            <a:r>
              <a:rPr lang="ar-SA" sz="2800" b="1" dirty="0">
                <a:solidFill>
                  <a:srgbClr val="FFFF00"/>
                </a:solidFill>
              </a:rPr>
              <a:t>محدودية الأرض، وارتفاع معدل النمو السكاني والتحديات السياسية</a:t>
            </a:r>
            <a:r>
              <a:rPr lang="ar-SA" sz="2800" b="1" dirty="0">
                <a:solidFill>
                  <a:schemeClr val="bg1"/>
                </a:solidFill>
              </a:rPr>
              <a:t>. </a:t>
            </a:r>
            <a:endParaRPr lang="en-US" sz="2800" b="1" dirty="0">
              <a:solidFill>
                <a:schemeClr val="bg1"/>
              </a:solidFill>
            </a:endParaRPr>
          </a:p>
        </p:txBody>
      </p:sp>
    </p:spTree>
    <p:extLst>
      <p:ext uri="{BB962C8B-B14F-4D97-AF65-F5344CB8AC3E}">
        <p14:creationId xmlns:p14="http://schemas.microsoft.com/office/powerpoint/2010/main" val="1523223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980728"/>
            <a:ext cx="8928992" cy="5877272"/>
          </a:xfrm>
          <a:solidFill>
            <a:srgbClr val="002060"/>
          </a:solidFill>
        </p:spPr>
        <p:txBody>
          <a:bodyPr>
            <a:noAutofit/>
          </a:bodyPr>
          <a:lstStyle/>
          <a:p>
            <a:pPr indent="0" algn="justLow">
              <a:buNone/>
            </a:pPr>
            <a:r>
              <a:rPr lang="ar-SA" sz="3800" b="1" dirty="0" smtClean="0">
                <a:solidFill>
                  <a:srgbClr val="FFFF00"/>
                </a:solidFill>
                <a:latin typeface="Times New Roman"/>
                <a:ea typeface="Times New Roman"/>
                <a:cs typeface="Simplified Arabic"/>
              </a:rPr>
              <a:t>- أن </a:t>
            </a:r>
            <a:r>
              <a:rPr lang="ar-SA" sz="3800" b="1" dirty="0">
                <a:solidFill>
                  <a:srgbClr val="FFFF00"/>
                </a:solidFill>
                <a:latin typeface="Times New Roman"/>
                <a:ea typeface="Times New Roman"/>
                <a:cs typeface="Simplified Arabic"/>
              </a:rPr>
              <a:t>الامتداد العمراني سيكون خلال الفترة منذ </a:t>
            </a:r>
            <a:r>
              <a:rPr lang="en-US" sz="3800" b="1" dirty="0" smtClean="0">
                <a:solidFill>
                  <a:srgbClr val="FFFF00"/>
                </a:solidFill>
                <a:latin typeface="Simplified Arabic"/>
                <a:ea typeface="Times New Roman"/>
              </a:rPr>
              <a:t>2015</a:t>
            </a:r>
            <a:r>
              <a:rPr lang="ar-SA" sz="3800" b="1" dirty="0" smtClean="0">
                <a:solidFill>
                  <a:srgbClr val="FFFF00"/>
                </a:solidFill>
                <a:latin typeface="Times New Roman"/>
                <a:ea typeface="Times New Roman"/>
                <a:cs typeface="Simplified Arabic"/>
              </a:rPr>
              <a:t> إلى </a:t>
            </a:r>
            <a:r>
              <a:rPr lang="en-US" sz="3800" b="1" dirty="0">
                <a:solidFill>
                  <a:srgbClr val="FFFF00"/>
                </a:solidFill>
                <a:latin typeface="Simplified Arabic"/>
                <a:ea typeface="Times New Roman"/>
              </a:rPr>
              <a:t>2030</a:t>
            </a:r>
            <a:r>
              <a:rPr lang="ar-SA" sz="3800" b="1" dirty="0">
                <a:solidFill>
                  <a:srgbClr val="FFFF00"/>
                </a:solidFill>
                <a:latin typeface="Times New Roman"/>
                <a:ea typeface="Times New Roman"/>
                <a:cs typeface="Simplified Arabic"/>
              </a:rPr>
              <a:t> </a:t>
            </a:r>
            <a:r>
              <a:rPr lang="ar-SA" sz="3800" b="1" dirty="0" smtClean="0">
                <a:solidFill>
                  <a:srgbClr val="FFFF00"/>
                </a:solidFill>
                <a:latin typeface="Times New Roman"/>
                <a:ea typeface="Times New Roman"/>
                <a:cs typeface="Simplified Arabic"/>
              </a:rPr>
              <a:t>يسير باتجاه </a:t>
            </a:r>
            <a:r>
              <a:rPr lang="ar-SA" sz="3800" b="1" dirty="0">
                <a:solidFill>
                  <a:srgbClr val="FFFF00"/>
                </a:solidFill>
                <a:latin typeface="Times New Roman"/>
                <a:ea typeface="Times New Roman"/>
                <a:cs typeface="Simplified Arabic"/>
              </a:rPr>
              <a:t>مناطق التطوير العمراني المستقبلي حسب المخططات الهيكلية </a:t>
            </a:r>
            <a:r>
              <a:rPr lang="ar-SA" sz="3800" b="1" dirty="0" smtClean="0">
                <a:solidFill>
                  <a:srgbClr val="FFFF00"/>
                </a:solidFill>
                <a:latin typeface="Times New Roman"/>
                <a:ea typeface="Times New Roman"/>
                <a:cs typeface="Simplified Arabic"/>
              </a:rPr>
              <a:t>للبلديات،</a:t>
            </a:r>
          </a:p>
          <a:p>
            <a:pPr indent="0" algn="justLow">
              <a:buNone/>
            </a:pPr>
            <a:r>
              <a:rPr lang="ar-SA" sz="3800" b="1" dirty="0" smtClean="0">
                <a:solidFill>
                  <a:schemeClr val="tx2">
                    <a:lumMod val="50000"/>
                  </a:schemeClr>
                </a:solidFill>
                <a:latin typeface="Times New Roman"/>
                <a:ea typeface="Times New Roman"/>
                <a:cs typeface="Simplified Arabic"/>
              </a:rPr>
              <a:t>- </a:t>
            </a:r>
            <a:r>
              <a:rPr lang="ar-SA" sz="3800" b="1" dirty="0" smtClean="0">
                <a:solidFill>
                  <a:schemeClr val="bg1"/>
                </a:solidFill>
                <a:latin typeface="Times New Roman"/>
                <a:ea typeface="Times New Roman"/>
                <a:cs typeface="Simplified Arabic"/>
              </a:rPr>
              <a:t>أما </a:t>
            </a:r>
            <a:r>
              <a:rPr lang="ar-SA" sz="3800" b="1" dirty="0">
                <a:solidFill>
                  <a:schemeClr val="bg1"/>
                </a:solidFill>
                <a:latin typeface="Times New Roman"/>
                <a:ea typeface="Times New Roman"/>
                <a:cs typeface="Simplified Arabic"/>
              </a:rPr>
              <a:t>التمدد العمراني بعد عام </a:t>
            </a:r>
            <a:r>
              <a:rPr lang="en-US" sz="3800" b="1" dirty="0">
                <a:solidFill>
                  <a:schemeClr val="bg1"/>
                </a:solidFill>
                <a:latin typeface="Simplified Arabic"/>
                <a:ea typeface="Times New Roman"/>
              </a:rPr>
              <a:t>2030</a:t>
            </a:r>
            <a:r>
              <a:rPr lang="ar-SA" sz="3800" b="1" dirty="0">
                <a:solidFill>
                  <a:schemeClr val="bg1"/>
                </a:solidFill>
                <a:latin typeface="Times New Roman"/>
                <a:ea typeface="Times New Roman"/>
                <a:cs typeface="Simplified Arabic"/>
              </a:rPr>
              <a:t> سيكون </a:t>
            </a:r>
            <a:r>
              <a:rPr lang="ar-SA" sz="3800" b="1" dirty="0" smtClean="0">
                <a:solidFill>
                  <a:schemeClr val="bg1"/>
                </a:solidFill>
                <a:latin typeface="Times New Roman"/>
                <a:ea typeface="Times New Roman"/>
                <a:cs typeface="Simplified Arabic"/>
              </a:rPr>
              <a:t>على حساب </a:t>
            </a:r>
            <a:r>
              <a:rPr lang="ar-SA" sz="3800" b="1" dirty="0">
                <a:solidFill>
                  <a:schemeClr val="bg1"/>
                </a:solidFill>
                <a:latin typeface="Times New Roman"/>
                <a:ea typeface="Times New Roman"/>
                <a:cs typeface="Simplified Arabic"/>
              </a:rPr>
              <a:t>الاستخدام الزراعي والأراضي الفضاء وهناك تظهر خطورة ذلك </a:t>
            </a:r>
            <a:r>
              <a:rPr lang="ar-SA" sz="3800" b="1" dirty="0" smtClean="0">
                <a:solidFill>
                  <a:schemeClr val="bg1"/>
                </a:solidFill>
                <a:latin typeface="Times New Roman"/>
                <a:ea typeface="Times New Roman"/>
                <a:cs typeface="Simplified Arabic"/>
              </a:rPr>
              <a:t>الامتداد. كما سيكون </a:t>
            </a:r>
            <a:r>
              <a:rPr lang="ar-SA" sz="3800" b="1" dirty="0">
                <a:solidFill>
                  <a:schemeClr val="bg1"/>
                </a:solidFill>
                <a:latin typeface="Times New Roman"/>
                <a:ea typeface="Times New Roman"/>
                <a:cs typeface="Simplified Arabic"/>
              </a:rPr>
              <a:t>باتجاه الأطراف وهي مناطق خطرة أمنياً، بسبب الاحتلال </a:t>
            </a:r>
            <a:r>
              <a:rPr lang="ar-SA" sz="3800" b="1" dirty="0" smtClean="0">
                <a:solidFill>
                  <a:schemeClr val="bg1"/>
                </a:solidFill>
                <a:latin typeface="Times New Roman"/>
                <a:ea typeface="Times New Roman"/>
                <a:cs typeface="Simplified Arabic"/>
              </a:rPr>
              <a:t>الإسرائيلي </a:t>
            </a:r>
            <a:r>
              <a:rPr lang="ar-SA" sz="3800" b="1" dirty="0">
                <a:solidFill>
                  <a:schemeClr val="bg1"/>
                </a:solidFill>
                <a:latin typeface="Times New Roman"/>
                <a:ea typeface="Times New Roman"/>
                <a:cs typeface="Simplified Arabic"/>
              </a:rPr>
              <a:t>؛ مما ينبئ بأن أكثر من </a:t>
            </a:r>
            <a:r>
              <a:rPr lang="en-US" sz="3800" b="1" dirty="0">
                <a:solidFill>
                  <a:schemeClr val="bg1"/>
                </a:solidFill>
                <a:latin typeface="Simplified Arabic"/>
                <a:ea typeface="Times New Roman"/>
              </a:rPr>
              <a:t>80</a:t>
            </a:r>
            <a:r>
              <a:rPr lang="ar-SA" sz="3800" b="1" dirty="0">
                <a:solidFill>
                  <a:schemeClr val="bg1"/>
                </a:solidFill>
                <a:latin typeface="Times New Roman"/>
                <a:ea typeface="Times New Roman"/>
                <a:cs typeface="Simplified Arabic"/>
              </a:rPr>
              <a:t>% من مساحة القطاع سيتحول إلى كتلة مبنية بعيدة عن أيٍ من معايير الاستدامة.</a:t>
            </a:r>
            <a:endParaRPr lang="en-US" sz="3800" b="1" dirty="0">
              <a:solidFill>
                <a:schemeClr val="bg1"/>
              </a:solidFill>
              <a:effectLst/>
              <a:latin typeface="Times New Roman"/>
              <a:ea typeface="Times New Roman"/>
            </a:endParaRPr>
          </a:p>
        </p:txBody>
      </p:sp>
      <p:sp>
        <p:nvSpPr>
          <p:cNvPr id="2" name="مستطيل 1"/>
          <p:cNvSpPr/>
          <p:nvPr/>
        </p:nvSpPr>
        <p:spPr>
          <a:xfrm>
            <a:off x="268688" y="260648"/>
            <a:ext cx="8856984" cy="584775"/>
          </a:xfrm>
          <a:prstGeom prst="rect">
            <a:avLst/>
          </a:prstGeom>
          <a:solidFill>
            <a:srgbClr val="00B0F0"/>
          </a:solidFill>
        </p:spPr>
        <p:txBody>
          <a:bodyPr wrap="square">
            <a:spAutoFit/>
          </a:bodyPr>
          <a:lstStyle/>
          <a:p>
            <a:pPr marL="342900" lvl="0" algn="justLow">
              <a:spcBef>
                <a:spcPct val="20000"/>
              </a:spcBef>
            </a:pPr>
            <a:r>
              <a:rPr lang="ar-SA" sz="3200" b="1" dirty="0">
                <a:latin typeface="Times New Roman"/>
                <a:ea typeface="Times New Roman"/>
                <a:cs typeface="Simplified Arabic"/>
              </a:rPr>
              <a:t>من خلال تحليل الأشكال السابقة </a:t>
            </a:r>
            <a:r>
              <a:rPr lang="ar-SA" sz="3200" b="1" dirty="0" smtClean="0">
                <a:latin typeface="Times New Roman"/>
                <a:ea typeface="Times New Roman"/>
                <a:cs typeface="Simplified Arabic"/>
              </a:rPr>
              <a:t>لتمدد الكتلة العمرانية يلاحظ</a:t>
            </a:r>
            <a:r>
              <a:rPr lang="ar-SA" sz="3200" b="1" dirty="0">
                <a:latin typeface="Times New Roman"/>
                <a:ea typeface="Times New Roman"/>
                <a:cs typeface="Simplified Arabic"/>
              </a:rPr>
              <a:t>: </a:t>
            </a:r>
          </a:p>
        </p:txBody>
      </p:sp>
    </p:spTree>
    <p:extLst>
      <p:ext uri="{BB962C8B-B14F-4D97-AF65-F5344CB8AC3E}">
        <p14:creationId xmlns:p14="http://schemas.microsoft.com/office/powerpoint/2010/main" val="1608363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80048"/>
            <a:ext cx="5184577" cy="625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5652120" y="260648"/>
            <a:ext cx="3006080" cy="5509200"/>
          </a:xfrm>
          <a:prstGeom prst="rect">
            <a:avLst/>
          </a:prstGeom>
          <a:solidFill>
            <a:srgbClr val="FF0000"/>
          </a:solidFill>
        </p:spPr>
        <p:txBody>
          <a:bodyPr wrap="square">
            <a:spAutoFit/>
          </a:bodyPr>
          <a:lstStyle/>
          <a:p>
            <a:pPr algn="justLow"/>
            <a:r>
              <a:rPr lang="ar-SA" sz="4400" b="1" dirty="0">
                <a:solidFill>
                  <a:schemeClr val="bg1"/>
                </a:solidFill>
                <a:ea typeface="+mj-ea"/>
                <a:cs typeface="Times New Roman"/>
              </a:rPr>
              <a:t>النمو السكاني </a:t>
            </a:r>
            <a:r>
              <a:rPr lang="ar-SA" sz="4400" b="1" dirty="0" smtClean="0">
                <a:solidFill>
                  <a:schemeClr val="bg1"/>
                </a:solidFill>
                <a:ea typeface="+mj-ea"/>
                <a:cs typeface="Times New Roman"/>
              </a:rPr>
              <a:t>وتغيير خريطة استخدامات الأرض بسبب الاحتياجات المستقبلية في ضوء شح الأراضي</a:t>
            </a:r>
            <a:endParaRPr lang="ar-SA" sz="1400" dirty="0">
              <a:solidFill>
                <a:schemeClr val="bg1"/>
              </a:solidFill>
            </a:endParaRPr>
          </a:p>
        </p:txBody>
      </p:sp>
    </p:spTree>
    <p:extLst>
      <p:ext uri="{BB962C8B-B14F-4D97-AF65-F5344CB8AC3E}">
        <p14:creationId xmlns:p14="http://schemas.microsoft.com/office/powerpoint/2010/main" val="1997492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b="1" dirty="0">
                <a:latin typeface="Simplified Arabic"/>
                <a:ea typeface="Times New Roman"/>
              </a:rPr>
              <a:t> </a:t>
            </a:r>
            <a:r>
              <a:rPr lang="ar-SA" sz="2800" b="1" dirty="0">
                <a:latin typeface="Simplified Arabic"/>
                <a:ea typeface="Times New Roman"/>
              </a:rPr>
              <a:t>دليل المعايير التخطيطية لتقدير </a:t>
            </a:r>
            <a:r>
              <a:rPr lang="ar-SA" sz="2800" b="1" dirty="0" smtClean="0">
                <a:latin typeface="Simplified Arabic"/>
                <a:ea typeface="Times New Roman"/>
              </a:rPr>
              <a:t>الاحتياجات </a:t>
            </a:r>
            <a:r>
              <a:rPr lang="ar-SA" sz="2800" b="1" dirty="0">
                <a:latin typeface="Simplified Arabic"/>
                <a:ea typeface="Times New Roman"/>
              </a:rPr>
              <a:t>المستقبلية للكتلة العمرانية من الاستخدامات المختلفة:</a:t>
            </a:r>
            <a:endParaRPr lang="ar-SA" sz="28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57359040"/>
              </p:ext>
            </p:extLst>
          </p:nvPr>
        </p:nvGraphicFramePr>
        <p:xfrm>
          <a:off x="457200" y="1340771"/>
          <a:ext cx="8229600" cy="5359236"/>
        </p:xfrm>
        <a:graphic>
          <a:graphicData uri="http://schemas.openxmlformats.org/drawingml/2006/table">
            <a:tbl>
              <a:tblPr rtl="1"/>
              <a:tblGrid>
                <a:gridCol w="1632753"/>
                <a:gridCol w="1560332"/>
                <a:gridCol w="1517538"/>
                <a:gridCol w="3518977"/>
              </a:tblGrid>
              <a:tr h="404288">
                <a:tc>
                  <a:txBody>
                    <a:bodyPr/>
                    <a:lstStyle/>
                    <a:p>
                      <a:pPr algn="ctr" rtl="1">
                        <a:spcAft>
                          <a:spcPts val="0"/>
                        </a:spcAft>
                        <a:tabLst>
                          <a:tab pos="359410" algn="r"/>
                        </a:tabLst>
                      </a:pPr>
                      <a:r>
                        <a:rPr lang="ar-SA" sz="1000" b="1" dirty="0">
                          <a:effectLst/>
                          <a:latin typeface="Times New Roman"/>
                          <a:ea typeface="Times New Roman"/>
                          <a:cs typeface="Simplified Arabic"/>
                        </a:rPr>
                        <a:t>الاستخدام</a:t>
                      </a:r>
                      <a:endParaRPr lang="en-US" sz="12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rtl="1">
                        <a:spcAft>
                          <a:spcPts val="0"/>
                        </a:spcAft>
                        <a:tabLst>
                          <a:tab pos="359410" algn="r"/>
                        </a:tabLst>
                      </a:pPr>
                      <a:r>
                        <a:rPr lang="ar-SA" sz="1000" b="1" dirty="0">
                          <a:effectLst/>
                          <a:latin typeface="Times New Roman"/>
                          <a:ea typeface="Times New Roman"/>
                          <a:cs typeface="Simplified Arabic"/>
                        </a:rPr>
                        <a:t>سيناريو(ب)</a:t>
                      </a:r>
                      <a:endParaRPr lang="en-US" sz="1200" b="1" dirty="0">
                        <a:effectLst/>
                        <a:latin typeface="Times New Roman"/>
                        <a:ea typeface="Times New Roman"/>
                      </a:endParaRPr>
                    </a:p>
                    <a:p>
                      <a:pPr algn="ctr" rtl="1">
                        <a:spcAft>
                          <a:spcPts val="0"/>
                        </a:spcAft>
                        <a:tabLst>
                          <a:tab pos="359410" algn="r"/>
                        </a:tabLst>
                      </a:pPr>
                      <a:r>
                        <a:rPr lang="ar-SA" sz="1000" b="1" dirty="0">
                          <a:effectLst/>
                          <a:latin typeface="Times New Roman"/>
                          <a:ea typeface="Times New Roman"/>
                          <a:cs typeface="Simplified Arabic"/>
                        </a:rPr>
                        <a:t>معيار الحد الأدنى للكثافة</a:t>
                      </a:r>
                      <a:endParaRPr lang="en-US" sz="12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rtl="1">
                        <a:spcAft>
                          <a:spcPts val="0"/>
                        </a:spcAft>
                        <a:tabLst>
                          <a:tab pos="359410" algn="r"/>
                        </a:tabLst>
                      </a:pPr>
                      <a:r>
                        <a:rPr lang="ar-SA" sz="1000" b="1">
                          <a:effectLst/>
                          <a:latin typeface="Times New Roman"/>
                          <a:ea typeface="Times New Roman"/>
                          <a:cs typeface="Simplified Arabic"/>
                        </a:rPr>
                        <a:t>سيناريو(ج)</a:t>
                      </a:r>
                      <a:endParaRPr lang="en-US" sz="1200" b="1">
                        <a:effectLst/>
                        <a:latin typeface="Times New Roman"/>
                        <a:ea typeface="Times New Roman"/>
                      </a:endParaRPr>
                    </a:p>
                    <a:p>
                      <a:pPr algn="ctr" rtl="1">
                        <a:spcAft>
                          <a:spcPts val="0"/>
                        </a:spcAft>
                        <a:tabLst>
                          <a:tab pos="359410" algn="r"/>
                        </a:tabLst>
                      </a:pPr>
                      <a:r>
                        <a:rPr lang="ar-SA" sz="1000" b="1">
                          <a:effectLst/>
                          <a:latin typeface="Times New Roman"/>
                          <a:ea typeface="Times New Roman"/>
                          <a:cs typeface="Simplified Arabic"/>
                        </a:rPr>
                        <a:t>معيار الحد الأعلى للكثافة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rtl="1">
                        <a:spcAft>
                          <a:spcPts val="0"/>
                        </a:spcAft>
                        <a:tabLst>
                          <a:tab pos="359410" algn="r"/>
                        </a:tabLst>
                      </a:pPr>
                      <a:r>
                        <a:rPr lang="ar-SA" sz="1000" b="1">
                          <a:effectLst/>
                          <a:latin typeface="Times New Roman"/>
                          <a:ea typeface="Times New Roman"/>
                          <a:cs typeface="Simplified Arabic"/>
                        </a:rPr>
                        <a:t>ملاحظات</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469142">
                <a:tc>
                  <a:txBody>
                    <a:bodyPr/>
                    <a:lstStyle/>
                    <a:p>
                      <a:pPr algn="ctr" rtl="1">
                        <a:spcAft>
                          <a:spcPts val="0"/>
                        </a:spcAft>
                        <a:tabLst>
                          <a:tab pos="359410" algn="r"/>
                        </a:tabLst>
                      </a:pPr>
                      <a:r>
                        <a:rPr lang="ar-SA" sz="1000" b="1">
                          <a:effectLst/>
                          <a:latin typeface="Times New Roman"/>
                          <a:ea typeface="Times New Roman"/>
                          <a:cs typeface="Simplified Arabic"/>
                        </a:rPr>
                        <a:t>السكني(1)</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tabLst>
                          <a:tab pos="359410" algn="r"/>
                        </a:tabLst>
                      </a:pPr>
                      <a:r>
                        <a:rPr lang="en-US" sz="1000" b="1" dirty="0">
                          <a:effectLst/>
                          <a:latin typeface="Simplified Arabic"/>
                          <a:ea typeface="Times New Roman"/>
                        </a:rPr>
                        <a:t>40</a:t>
                      </a:r>
                      <a:r>
                        <a:rPr lang="ar-SA" sz="1000" b="1" dirty="0">
                          <a:effectLst/>
                          <a:latin typeface="Times New Roman"/>
                          <a:ea typeface="Times New Roman"/>
                          <a:cs typeface="Simplified Arabic"/>
                        </a:rPr>
                        <a:t> م</a:t>
                      </a:r>
                      <a:r>
                        <a:rPr lang="ar-SA" sz="1000" b="1" baseline="30000" dirty="0">
                          <a:effectLst/>
                          <a:latin typeface="Times New Roman"/>
                          <a:ea typeface="Times New Roman"/>
                          <a:cs typeface="Simplified Arabic"/>
                        </a:rPr>
                        <a:t>2 </a:t>
                      </a:r>
                      <a:r>
                        <a:rPr lang="ar-SA" sz="1000" b="1" dirty="0">
                          <a:effectLst/>
                          <a:latin typeface="Times New Roman"/>
                          <a:ea typeface="Times New Roman"/>
                          <a:cs typeface="Simplified Arabic"/>
                        </a:rPr>
                        <a:t>/نسمة</a:t>
                      </a:r>
                      <a:endParaRPr lang="en-US" sz="12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tabLst>
                          <a:tab pos="359410" algn="r"/>
                        </a:tabLst>
                      </a:pPr>
                      <a:r>
                        <a:rPr lang="en-US" sz="1000" b="1">
                          <a:effectLst/>
                          <a:latin typeface="Simplified Arabic"/>
                          <a:ea typeface="Times New Roman"/>
                        </a:rPr>
                        <a:t>50</a:t>
                      </a:r>
                      <a:r>
                        <a:rPr lang="ar-SA" sz="1000" b="1">
                          <a:effectLst/>
                          <a:latin typeface="Times New Roman"/>
                          <a:ea typeface="Times New Roman"/>
                          <a:cs typeface="Simplified Arabic"/>
                        </a:rPr>
                        <a:t>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بلغت الكثافة السكنية في قطاع غزة عام 2015 نحو(65.8 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 / نسمة) وتلك الكثافة قريبة من معيار الحد الأدنى المذكور.</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72">
                <a:tc>
                  <a:txBody>
                    <a:bodyPr/>
                    <a:lstStyle/>
                    <a:p>
                      <a:pPr algn="ctr" rtl="1">
                        <a:spcAft>
                          <a:spcPts val="0"/>
                        </a:spcAft>
                        <a:tabLst>
                          <a:tab pos="359410" algn="r"/>
                        </a:tabLst>
                      </a:pPr>
                      <a:r>
                        <a:rPr lang="ar-SA" sz="1000" b="1">
                          <a:effectLst/>
                          <a:latin typeface="Times New Roman"/>
                          <a:ea typeface="Times New Roman"/>
                          <a:cs typeface="Simplified Arabic"/>
                        </a:rPr>
                        <a:t>الطرق(1)</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6 م</a:t>
                      </a:r>
                      <a:r>
                        <a:rPr lang="ar-SA" sz="1000" b="1" baseline="30000">
                          <a:effectLst/>
                          <a:latin typeface="Times New Roman"/>
                          <a:ea typeface="Times New Roman"/>
                          <a:cs typeface="Simplified Arabic"/>
                        </a:rPr>
                        <a:t>2 </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10م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تم استخدام نصف الحد الأدنى والأعلى</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33">
                <a:tc>
                  <a:txBody>
                    <a:bodyPr/>
                    <a:lstStyle/>
                    <a:p>
                      <a:pPr algn="ctr" rtl="1">
                        <a:spcAft>
                          <a:spcPts val="0"/>
                        </a:spcAft>
                        <a:tabLst>
                          <a:tab pos="359410" algn="r"/>
                        </a:tabLst>
                      </a:pPr>
                      <a:r>
                        <a:rPr lang="ar-SA" sz="1000" b="1">
                          <a:effectLst/>
                          <a:latin typeface="Times New Roman"/>
                          <a:ea typeface="Times New Roman"/>
                          <a:cs typeface="Simplified Arabic"/>
                        </a:rPr>
                        <a:t>التجاري(2)</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1.37م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3.41م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 </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72">
                <a:tc>
                  <a:txBody>
                    <a:bodyPr/>
                    <a:lstStyle/>
                    <a:p>
                      <a:pPr algn="ctr" rtl="1">
                        <a:spcAft>
                          <a:spcPts val="0"/>
                        </a:spcAft>
                        <a:tabLst>
                          <a:tab pos="359410" algn="r"/>
                        </a:tabLst>
                      </a:pPr>
                      <a:r>
                        <a:rPr lang="ar-SA" sz="1000" b="1">
                          <a:effectLst/>
                          <a:latin typeface="Times New Roman"/>
                          <a:ea typeface="Times New Roman"/>
                          <a:cs typeface="Simplified Arabic"/>
                        </a:rPr>
                        <a:t>الصناعي(1)</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2.5م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4م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تم استخدام نصف الحد الأدنى والأعلى</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432">
                <a:tc>
                  <a:txBody>
                    <a:bodyPr/>
                    <a:lstStyle/>
                    <a:p>
                      <a:pPr algn="ctr" rtl="1">
                        <a:spcAft>
                          <a:spcPts val="0"/>
                        </a:spcAft>
                        <a:tabLst>
                          <a:tab pos="359410" algn="r"/>
                        </a:tabLst>
                      </a:pPr>
                      <a:r>
                        <a:rPr lang="ar-SA" sz="1000" b="1">
                          <a:effectLst/>
                          <a:latin typeface="Times New Roman"/>
                          <a:ea typeface="Times New Roman"/>
                          <a:cs typeface="Simplified Arabic"/>
                        </a:rPr>
                        <a:t>التعليمي(3)</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9م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/طالب</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18م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/طالب</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يشكل طلبة المدارس في بعض الدول النامية نحو 33% من إجمالي عدد السكان (علام، وآخرون، التخطيط الإقليمي 168:1983) وتشكل هذه النسبة في القطاع 28% من إجمالي السكان وتقدر نحو (266032)</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597">
                <a:tc>
                  <a:txBody>
                    <a:bodyPr/>
                    <a:lstStyle/>
                    <a:p>
                      <a:pPr algn="ctr" rtl="1">
                        <a:spcAft>
                          <a:spcPts val="0"/>
                        </a:spcAft>
                        <a:tabLst>
                          <a:tab pos="359410" algn="r"/>
                        </a:tabLst>
                      </a:pPr>
                      <a:r>
                        <a:rPr lang="ar-SA" sz="1000" b="1">
                          <a:effectLst/>
                          <a:latin typeface="Times New Roman"/>
                          <a:ea typeface="Times New Roman"/>
                          <a:cs typeface="Simplified Arabic"/>
                        </a:rPr>
                        <a:t>الصحي(4)</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0.42م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 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dirty="0">
                          <a:effectLst/>
                          <a:latin typeface="Times New Roman"/>
                          <a:ea typeface="Times New Roman"/>
                          <a:cs typeface="Simplified Arabic"/>
                        </a:rPr>
                        <a:t>1.15م</a:t>
                      </a:r>
                      <a:r>
                        <a:rPr lang="ar-SA" sz="1000" b="1" baseline="30000" dirty="0">
                          <a:effectLst/>
                          <a:latin typeface="Times New Roman"/>
                          <a:ea typeface="Times New Roman"/>
                          <a:cs typeface="Simplified Arabic"/>
                        </a:rPr>
                        <a:t>2</a:t>
                      </a:r>
                      <a:r>
                        <a:rPr lang="ar-SA" sz="1000" b="1" dirty="0">
                          <a:effectLst/>
                          <a:latin typeface="Times New Roman"/>
                          <a:ea typeface="Times New Roman"/>
                          <a:cs typeface="Simplified Arabic"/>
                        </a:rPr>
                        <a:t>/ نسمة</a:t>
                      </a:r>
                      <a:endParaRPr lang="en-US" sz="12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 </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44">
                <a:tc>
                  <a:txBody>
                    <a:bodyPr/>
                    <a:lstStyle/>
                    <a:p>
                      <a:pPr algn="ctr" rtl="1">
                        <a:spcAft>
                          <a:spcPts val="0"/>
                        </a:spcAft>
                        <a:tabLst>
                          <a:tab pos="359410" algn="r"/>
                        </a:tabLst>
                      </a:pPr>
                      <a:r>
                        <a:rPr lang="ar-SA" sz="1000" b="1">
                          <a:effectLst/>
                          <a:latin typeface="Times New Roman"/>
                          <a:ea typeface="Times New Roman"/>
                          <a:cs typeface="Simplified Arabic"/>
                        </a:rPr>
                        <a:t>المساجد(4)</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1.20م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1.50م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عدد السكان المفترض أن يخدمهم المسجد نحو 40% من السكان(380046 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72">
                <a:tc>
                  <a:txBody>
                    <a:bodyPr/>
                    <a:lstStyle/>
                    <a:p>
                      <a:pPr algn="ctr" rtl="1">
                        <a:spcAft>
                          <a:spcPts val="0"/>
                        </a:spcAft>
                        <a:tabLst>
                          <a:tab pos="359410" algn="r"/>
                        </a:tabLst>
                      </a:pPr>
                      <a:r>
                        <a:rPr lang="ar-SA" sz="1000" b="1">
                          <a:effectLst/>
                          <a:latin typeface="Times New Roman"/>
                          <a:ea typeface="Times New Roman"/>
                          <a:cs typeface="Simplified Arabic"/>
                        </a:rPr>
                        <a:t>الترفيهي(5)</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tabLst>
                          <a:tab pos="359410" algn="r"/>
                        </a:tabLst>
                      </a:pPr>
                      <a:r>
                        <a:rPr lang="en-US" sz="1000" b="1">
                          <a:effectLst/>
                          <a:latin typeface="Simplified Arabic"/>
                          <a:ea typeface="Times New Roman"/>
                        </a:rPr>
                        <a:t>5.2</a:t>
                      </a:r>
                      <a:r>
                        <a:rPr lang="ar-SA" sz="1000" b="1">
                          <a:effectLst/>
                          <a:latin typeface="Times New Roman"/>
                          <a:ea typeface="Times New Roman"/>
                          <a:cs typeface="Simplified Arabic"/>
                        </a:rPr>
                        <a:t>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tabLst>
                          <a:tab pos="359410" algn="r"/>
                        </a:tabLst>
                      </a:pPr>
                      <a:r>
                        <a:rPr lang="en-US" sz="1000" b="1">
                          <a:effectLst/>
                          <a:latin typeface="Simplified Arabic"/>
                          <a:ea typeface="Times New Roman"/>
                        </a:rPr>
                        <a:t>12.1</a:t>
                      </a:r>
                      <a:r>
                        <a:rPr lang="ar-SA" sz="1000" b="1">
                          <a:effectLst/>
                          <a:latin typeface="Times New Roman"/>
                          <a:ea typeface="Times New Roman"/>
                          <a:cs typeface="Simplified Arabic"/>
                        </a:rPr>
                        <a:t>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 </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72">
                <a:tc>
                  <a:txBody>
                    <a:bodyPr/>
                    <a:lstStyle/>
                    <a:p>
                      <a:pPr algn="ctr" rtl="1">
                        <a:spcAft>
                          <a:spcPts val="0"/>
                        </a:spcAft>
                        <a:tabLst>
                          <a:tab pos="359410" algn="r"/>
                        </a:tabLst>
                      </a:pPr>
                      <a:r>
                        <a:rPr lang="ar-SA" sz="1000" b="1">
                          <a:effectLst/>
                          <a:latin typeface="Times New Roman"/>
                          <a:ea typeface="Times New Roman"/>
                          <a:cs typeface="Simplified Arabic"/>
                        </a:rPr>
                        <a:t>الخدمات الثقافية(5)</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0.037م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0.08م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dirty="0">
                          <a:effectLst/>
                          <a:latin typeface="Times New Roman"/>
                          <a:ea typeface="Times New Roman"/>
                          <a:cs typeface="Simplified Arabic"/>
                        </a:rPr>
                        <a:t> </a:t>
                      </a:r>
                      <a:endParaRPr lang="en-US" sz="12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13">
                <a:tc>
                  <a:txBody>
                    <a:bodyPr/>
                    <a:lstStyle/>
                    <a:p>
                      <a:pPr algn="ctr" rtl="1">
                        <a:spcAft>
                          <a:spcPts val="0"/>
                        </a:spcAft>
                        <a:tabLst>
                          <a:tab pos="359410" algn="r"/>
                        </a:tabLst>
                      </a:pPr>
                      <a:r>
                        <a:rPr lang="ar-SA" sz="1000" b="1">
                          <a:effectLst/>
                          <a:latin typeface="Times New Roman"/>
                          <a:ea typeface="Times New Roman"/>
                          <a:cs typeface="Simplified Arabic"/>
                        </a:rPr>
                        <a:t>خدمات البريدية(4)</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0.02م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0.04م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 </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72">
                <a:tc>
                  <a:txBody>
                    <a:bodyPr/>
                    <a:lstStyle/>
                    <a:p>
                      <a:pPr algn="ctr" rtl="1">
                        <a:spcAft>
                          <a:spcPts val="0"/>
                        </a:spcAft>
                        <a:tabLst>
                          <a:tab pos="359410" algn="r"/>
                        </a:tabLst>
                      </a:pPr>
                      <a:r>
                        <a:rPr lang="ar-SA" sz="1000" b="1">
                          <a:effectLst/>
                          <a:latin typeface="Times New Roman"/>
                          <a:ea typeface="Times New Roman"/>
                          <a:cs typeface="Simplified Arabic"/>
                        </a:rPr>
                        <a:t>مراكز الشرطة المحلية والرئيسة(4)</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tabLst>
                          <a:tab pos="359410" algn="r"/>
                        </a:tabLst>
                      </a:pPr>
                      <a:r>
                        <a:rPr lang="en-US" sz="1000" b="1">
                          <a:effectLst/>
                          <a:latin typeface="Simplified Arabic"/>
                          <a:ea typeface="Times New Roman"/>
                        </a:rPr>
                        <a:t>0.08</a:t>
                      </a:r>
                      <a:r>
                        <a:rPr lang="ar-SA" sz="1000" b="1">
                          <a:effectLst/>
                          <a:latin typeface="Times New Roman"/>
                          <a:ea typeface="Times New Roman"/>
                          <a:cs typeface="Simplified Arabic"/>
                        </a:rPr>
                        <a:t>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tabLst>
                          <a:tab pos="359410" algn="r"/>
                        </a:tabLst>
                      </a:pPr>
                      <a:r>
                        <a:rPr lang="en-US" sz="1000" b="1">
                          <a:effectLst/>
                          <a:latin typeface="Simplified Arabic"/>
                          <a:ea typeface="Times New Roman"/>
                        </a:rPr>
                        <a:t>0.14</a:t>
                      </a:r>
                      <a:r>
                        <a:rPr lang="ar-SA" sz="1000" b="1">
                          <a:effectLst/>
                          <a:latin typeface="Times New Roman"/>
                          <a:ea typeface="Times New Roman"/>
                          <a:cs typeface="Simplified Arabic"/>
                        </a:rPr>
                        <a:t>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 </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72">
                <a:tc>
                  <a:txBody>
                    <a:bodyPr/>
                    <a:lstStyle/>
                    <a:p>
                      <a:pPr algn="ctr" rtl="1">
                        <a:spcAft>
                          <a:spcPts val="0"/>
                        </a:spcAft>
                        <a:tabLst>
                          <a:tab pos="359410" algn="r"/>
                        </a:tabLst>
                      </a:pPr>
                      <a:r>
                        <a:rPr lang="ar-SA" sz="1000" b="1">
                          <a:effectLst/>
                          <a:latin typeface="Times New Roman"/>
                          <a:ea typeface="Times New Roman"/>
                          <a:cs typeface="Simplified Arabic"/>
                        </a:rPr>
                        <a:t>خدمات الدفاع المدني(4)</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0.05 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0.10 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 </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432">
                <a:tc>
                  <a:txBody>
                    <a:bodyPr/>
                    <a:lstStyle/>
                    <a:p>
                      <a:pPr algn="ctr" rtl="1">
                        <a:spcAft>
                          <a:spcPts val="0"/>
                        </a:spcAft>
                        <a:tabLst>
                          <a:tab pos="359410" algn="r"/>
                        </a:tabLst>
                      </a:pPr>
                      <a:r>
                        <a:rPr lang="ar-SA" sz="1000" b="1">
                          <a:effectLst/>
                          <a:latin typeface="Times New Roman"/>
                          <a:ea typeface="Times New Roman"/>
                          <a:cs typeface="Simplified Arabic"/>
                        </a:rPr>
                        <a:t>المقابر(6)</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2.5 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/متوفى</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2.5 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/متوفى</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عدد السكان حسب معدل الوفيات الخام 3.7 في الألف من إجمالي السكان لغاية 2030 والبالغ 2770115 أي (102494) نسمة.(ج.م.ح.ف.،2013:مؤشرات رئيسة).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695">
                <a:tc>
                  <a:txBody>
                    <a:bodyPr/>
                    <a:lstStyle/>
                    <a:p>
                      <a:pPr algn="ctr" rtl="1">
                        <a:spcAft>
                          <a:spcPts val="0"/>
                        </a:spcAft>
                        <a:tabLst>
                          <a:tab pos="359410" algn="r"/>
                        </a:tabLst>
                      </a:pPr>
                      <a:r>
                        <a:rPr lang="ar-SA" sz="1000" b="1">
                          <a:effectLst/>
                          <a:latin typeface="Times New Roman"/>
                          <a:ea typeface="Times New Roman"/>
                          <a:cs typeface="Simplified Arabic"/>
                        </a:rPr>
                        <a:t>مكبات النفايات(7)</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25 دونم/ 15 - 20 سنة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40 دونم/ 15 - 20 سنة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للمدن المتوسطة والكبيرة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72">
                <a:tc>
                  <a:txBody>
                    <a:bodyPr/>
                    <a:lstStyle/>
                    <a:p>
                      <a:pPr algn="ctr" rtl="1">
                        <a:spcAft>
                          <a:spcPts val="0"/>
                        </a:spcAft>
                        <a:tabLst>
                          <a:tab pos="359410" algn="r"/>
                        </a:tabLst>
                      </a:pPr>
                      <a:r>
                        <a:rPr lang="ar-SA" sz="1000" b="1">
                          <a:effectLst/>
                          <a:latin typeface="Times New Roman"/>
                          <a:ea typeface="Times New Roman"/>
                          <a:cs typeface="Simplified Arabic"/>
                        </a:rPr>
                        <a:t>محطات معالجة مياه الصرف(7)</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1.02م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a:effectLst/>
                          <a:latin typeface="Times New Roman"/>
                          <a:ea typeface="Times New Roman"/>
                          <a:cs typeface="Simplified Arabic"/>
                        </a:rPr>
                        <a:t>1.29م</a:t>
                      </a:r>
                      <a:r>
                        <a:rPr lang="ar-SA" sz="1000" b="1" baseline="30000">
                          <a:effectLst/>
                          <a:latin typeface="Times New Roman"/>
                          <a:ea typeface="Times New Roman"/>
                          <a:cs typeface="Simplified Arabic"/>
                        </a:rPr>
                        <a:t>2</a:t>
                      </a:r>
                      <a:r>
                        <a:rPr lang="ar-SA" sz="1000" b="1">
                          <a:effectLst/>
                          <a:latin typeface="Times New Roman"/>
                          <a:ea typeface="Times New Roman"/>
                          <a:cs typeface="Simplified Arabic"/>
                        </a:rPr>
                        <a:t>/نسمة</a:t>
                      </a:r>
                      <a:endParaRPr lang="en-US" sz="12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000" b="1" dirty="0">
                          <a:effectLst/>
                          <a:latin typeface="Times New Roman"/>
                          <a:ea typeface="Times New Roman"/>
                          <a:cs typeface="Simplified Arabic"/>
                        </a:rPr>
                        <a:t> </a:t>
                      </a:r>
                      <a:endParaRPr lang="en-US" sz="12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2303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693653676"/>
              </p:ext>
            </p:extLst>
          </p:nvPr>
        </p:nvGraphicFramePr>
        <p:xfrm>
          <a:off x="185208" y="869037"/>
          <a:ext cx="8798832" cy="5728315"/>
        </p:xfrm>
        <a:graphic>
          <a:graphicData uri="http://schemas.openxmlformats.org/drawingml/2006/table">
            <a:tbl>
              <a:tblPr rtl="1"/>
              <a:tblGrid>
                <a:gridCol w="942687"/>
                <a:gridCol w="1520574"/>
                <a:gridCol w="1559781"/>
                <a:gridCol w="1428050"/>
                <a:gridCol w="1510817"/>
                <a:gridCol w="1836923"/>
              </a:tblGrid>
              <a:tr h="1041511">
                <a:tc>
                  <a:txBody>
                    <a:bodyPr/>
                    <a:lstStyle/>
                    <a:p>
                      <a:pPr algn="ctr" rtl="1">
                        <a:spcAft>
                          <a:spcPts val="0"/>
                        </a:spcAft>
                        <a:tabLst>
                          <a:tab pos="359410" algn="r"/>
                        </a:tabLst>
                      </a:pPr>
                      <a:r>
                        <a:rPr lang="ar-SA" sz="1800" b="1" dirty="0">
                          <a:solidFill>
                            <a:schemeClr val="bg1"/>
                          </a:solidFill>
                          <a:effectLst/>
                          <a:latin typeface="Times New Roman"/>
                          <a:ea typeface="Times New Roman"/>
                          <a:cs typeface="Simplified Arabic"/>
                        </a:rPr>
                        <a:t>الاستخدام</a:t>
                      </a:r>
                      <a:endParaRPr lang="en-US" sz="1800" b="1"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rtl="1">
                        <a:spcAft>
                          <a:spcPts val="0"/>
                        </a:spcAft>
                        <a:tabLst>
                          <a:tab pos="359410" algn="r"/>
                        </a:tabLst>
                      </a:pPr>
                      <a:r>
                        <a:rPr lang="ar-SA" sz="1800" b="1" dirty="0">
                          <a:solidFill>
                            <a:schemeClr val="bg1"/>
                          </a:solidFill>
                          <a:effectLst/>
                          <a:latin typeface="Times New Roman"/>
                          <a:ea typeface="Times New Roman"/>
                          <a:cs typeface="Simplified Arabic"/>
                        </a:rPr>
                        <a:t>سيناريو ب</a:t>
                      </a:r>
                      <a:endParaRPr lang="en-US" sz="1800" b="1" dirty="0">
                        <a:solidFill>
                          <a:schemeClr val="bg1"/>
                        </a:solidFill>
                        <a:effectLst/>
                        <a:latin typeface="Times New Roman"/>
                        <a:ea typeface="Times New Roman"/>
                      </a:endParaRPr>
                    </a:p>
                    <a:p>
                      <a:pPr algn="ctr" rtl="1">
                        <a:spcAft>
                          <a:spcPts val="0"/>
                        </a:spcAft>
                        <a:tabLst>
                          <a:tab pos="359410" algn="r"/>
                        </a:tabLst>
                      </a:pPr>
                      <a:r>
                        <a:rPr lang="ar-SA" sz="1800" b="1" dirty="0">
                          <a:solidFill>
                            <a:schemeClr val="bg1"/>
                          </a:solidFill>
                          <a:effectLst/>
                          <a:latin typeface="Times New Roman"/>
                          <a:ea typeface="Times New Roman"/>
                          <a:cs typeface="Simplified Arabic"/>
                        </a:rPr>
                        <a:t>الحد الأدنى للكثافة بالدونم</a:t>
                      </a:r>
                      <a:endParaRPr lang="en-US" sz="1800" b="1"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rtl="1">
                        <a:spcAft>
                          <a:spcPts val="0"/>
                        </a:spcAft>
                        <a:tabLst>
                          <a:tab pos="359410" algn="r"/>
                        </a:tabLst>
                      </a:pPr>
                      <a:r>
                        <a:rPr lang="ar-SA" sz="1800" b="1" dirty="0">
                          <a:solidFill>
                            <a:schemeClr val="bg1"/>
                          </a:solidFill>
                          <a:effectLst/>
                          <a:latin typeface="Times New Roman"/>
                          <a:ea typeface="Times New Roman"/>
                          <a:cs typeface="Simplified Arabic"/>
                        </a:rPr>
                        <a:t>سيناريو ج</a:t>
                      </a:r>
                      <a:endParaRPr lang="en-US" sz="1800" b="1" dirty="0">
                        <a:solidFill>
                          <a:schemeClr val="bg1"/>
                        </a:solidFill>
                        <a:effectLst/>
                        <a:latin typeface="Times New Roman"/>
                        <a:ea typeface="Times New Roman"/>
                      </a:endParaRPr>
                    </a:p>
                    <a:p>
                      <a:pPr algn="ctr" rtl="1">
                        <a:spcAft>
                          <a:spcPts val="0"/>
                        </a:spcAft>
                        <a:tabLst>
                          <a:tab pos="359410" algn="r"/>
                        </a:tabLst>
                      </a:pPr>
                      <a:r>
                        <a:rPr lang="ar-SA" sz="1800" b="1" dirty="0">
                          <a:solidFill>
                            <a:schemeClr val="bg1"/>
                          </a:solidFill>
                          <a:effectLst/>
                          <a:latin typeface="Times New Roman"/>
                          <a:ea typeface="Times New Roman"/>
                          <a:cs typeface="Simplified Arabic"/>
                        </a:rPr>
                        <a:t>الحد الأعلى  للكثافة بالدونم</a:t>
                      </a:r>
                      <a:endParaRPr lang="en-US" sz="1800" b="1"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rtl="1">
                        <a:spcAft>
                          <a:spcPts val="0"/>
                        </a:spcAft>
                        <a:tabLst>
                          <a:tab pos="359410" algn="r"/>
                        </a:tabLst>
                      </a:pPr>
                      <a:r>
                        <a:rPr lang="ar-SA" sz="1800" b="1" dirty="0">
                          <a:solidFill>
                            <a:schemeClr val="bg1"/>
                          </a:solidFill>
                          <a:effectLst/>
                          <a:latin typeface="Times New Roman"/>
                          <a:ea typeface="Times New Roman"/>
                          <a:cs typeface="Simplified Arabic"/>
                        </a:rPr>
                        <a:t>الاستخدام</a:t>
                      </a:r>
                      <a:endParaRPr lang="en-US" sz="1800" b="1"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rtl="1">
                        <a:spcAft>
                          <a:spcPts val="0"/>
                        </a:spcAft>
                        <a:tabLst>
                          <a:tab pos="359410" algn="r"/>
                        </a:tabLst>
                      </a:pPr>
                      <a:r>
                        <a:rPr lang="ar-SA" sz="1800" b="1" dirty="0">
                          <a:solidFill>
                            <a:schemeClr val="bg1"/>
                          </a:solidFill>
                          <a:effectLst/>
                          <a:latin typeface="Times New Roman"/>
                          <a:ea typeface="Times New Roman"/>
                          <a:cs typeface="Simplified Arabic"/>
                        </a:rPr>
                        <a:t>سيناريو ب</a:t>
                      </a:r>
                      <a:endParaRPr lang="en-US" sz="1800" b="1" dirty="0">
                        <a:solidFill>
                          <a:schemeClr val="bg1"/>
                        </a:solidFill>
                        <a:effectLst/>
                        <a:latin typeface="Times New Roman"/>
                        <a:ea typeface="Times New Roman"/>
                      </a:endParaRPr>
                    </a:p>
                    <a:p>
                      <a:pPr algn="ctr" rtl="1">
                        <a:spcAft>
                          <a:spcPts val="0"/>
                        </a:spcAft>
                        <a:tabLst>
                          <a:tab pos="359410" algn="r"/>
                        </a:tabLst>
                      </a:pPr>
                      <a:r>
                        <a:rPr lang="ar-SA" sz="1800" b="1" dirty="0">
                          <a:solidFill>
                            <a:schemeClr val="bg1"/>
                          </a:solidFill>
                          <a:effectLst/>
                          <a:latin typeface="Times New Roman"/>
                          <a:ea typeface="Times New Roman"/>
                          <a:cs typeface="Simplified Arabic"/>
                        </a:rPr>
                        <a:t>الحد الأدنى للكثافة بالدونم</a:t>
                      </a:r>
                      <a:endParaRPr lang="en-US" sz="1800" b="1"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rtl="1">
                        <a:spcAft>
                          <a:spcPts val="0"/>
                        </a:spcAft>
                        <a:tabLst>
                          <a:tab pos="359410" algn="r"/>
                        </a:tabLst>
                      </a:pPr>
                      <a:r>
                        <a:rPr lang="ar-SA" sz="1800" b="1" dirty="0">
                          <a:solidFill>
                            <a:schemeClr val="bg1"/>
                          </a:solidFill>
                          <a:effectLst/>
                          <a:latin typeface="Times New Roman"/>
                          <a:ea typeface="Times New Roman"/>
                          <a:cs typeface="Simplified Arabic"/>
                        </a:rPr>
                        <a:t>سيناريو ج</a:t>
                      </a:r>
                      <a:endParaRPr lang="en-US" sz="1800" b="1" dirty="0">
                        <a:solidFill>
                          <a:schemeClr val="bg1"/>
                        </a:solidFill>
                        <a:effectLst/>
                        <a:latin typeface="Times New Roman"/>
                        <a:ea typeface="Times New Roman"/>
                      </a:endParaRPr>
                    </a:p>
                    <a:p>
                      <a:pPr algn="ctr" rtl="1">
                        <a:spcAft>
                          <a:spcPts val="0"/>
                        </a:spcAft>
                        <a:tabLst>
                          <a:tab pos="359410" algn="r"/>
                        </a:tabLst>
                      </a:pPr>
                      <a:r>
                        <a:rPr lang="ar-SA" sz="1800" b="1" dirty="0">
                          <a:solidFill>
                            <a:schemeClr val="bg1"/>
                          </a:solidFill>
                          <a:effectLst/>
                          <a:latin typeface="Times New Roman"/>
                          <a:ea typeface="Times New Roman"/>
                          <a:cs typeface="Simplified Arabic"/>
                        </a:rPr>
                        <a:t>الحد الأعلى  للكثافة بالدونم</a:t>
                      </a:r>
                      <a:endParaRPr lang="en-US" sz="1800" b="1"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520756">
                <a:tc>
                  <a:txBody>
                    <a:bodyPr/>
                    <a:lstStyle/>
                    <a:p>
                      <a:pPr algn="ctr" rtl="1">
                        <a:spcAft>
                          <a:spcPts val="0"/>
                        </a:spcAft>
                        <a:tabLst>
                          <a:tab pos="359410" algn="r"/>
                        </a:tabLst>
                      </a:pPr>
                      <a:r>
                        <a:rPr lang="ar-SA" sz="1800" b="1" dirty="0">
                          <a:solidFill>
                            <a:schemeClr val="bg1"/>
                          </a:solidFill>
                          <a:effectLst/>
                          <a:latin typeface="Times New Roman"/>
                          <a:ea typeface="Times New Roman"/>
                          <a:cs typeface="Simplified Arabic"/>
                        </a:rPr>
                        <a:t>السكني</a:t>
                      </a:r>
                      <a:endParaRPr lang="en-US" sz="1800" b="1"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tabLst>
                          <a:tab pos="359410" algn="r"/>
                        </a:tabLst>
                      </a:pPr>
                      <a:r>
                        <a:rPr lang="ar-SA" sz="1800" b="1" dirty="0">
                          <a:effectLst/>
                          <a:latin typeface="Times New Roman"/>
                          <a:ea typeface="Times New Roman"/>
                          <a:cs typeface="Simplified Arabic"/>
                        </a:rPr>
                        <a:t>38004</a:t>
                      </a:r>
                      <a:endParaRPr lang="en-US" sz="18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800" b="1">
                          <a:effectLst/>
                          <a:latin typeface="Times New Roman"/>
                          <a:ea typeface="Times New Roman"/>
                          <a:cs typeface="Simplified Arabic"/>
                        </a:rPr>
                        <a:t>47506</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dirty="0">
                          <a:solidFill>
                            <a:schemeClr val="bg1"/>
                          </a:solidFill>
                          <a:effectLst/>
                          <a:latin typeface="Times New Roman"/>
                          <a:ea typeface="Times New Roman"/>
                          <a:cs typeface="Simplified Arabic"/>
                        </a:rPr>
                        <a:t>الثقافي</a:t>
                      </a:r>
                      <a:endParaRPr lang="en-US" sz="1800" b="1"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pPr>
                      <a:r>
                        <a:rPr lang="ar-SA" sz="1800" b="1">
                          <a:effectLst/>
                          <a:latin typeface="Times New Roman"/>
                          <a:ea typeface="Times New Roman"/>
                          <a:cs typeface="Simplified Arabic"/>
                        </a:rPr>
                        <a:t>35</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effectLst/>
                          <a:latin typeface="Times New Roman"/>
                          <a:ea typeface="Times New Roman"/>
                          <a:cs typeface="Simplified Arabic"/>
                        </a:rPr>
                        <a:t>76</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56">
                <a:tc>
                  <a:txBody>
                    <a:bodyPr/>
                    <a:lstStyle/>
                    <a:p>
                      <a:pPr algn="ctr" rtl="1">
                        <a:spcAft>
                          <a:spcPts val="0"/>
                        </a:spcAft>
                        <a:tabLst>
                          <a:tab pos="359410" algn="r"/>
                        </a:tabLst>
                      </a:pPr>
                      <a:r>
                        <a:rPr lang="ar-SA" sz="1800" b="1">
                          <a:solidFill>
                            <a:schemeClr val="bg1"/>
                          </a:solidFill>
                          <a:effectLst/>
                          <a:latin typeface="Times New Roman"/>
                          <a:ea typeface="Times New Roman"/>
                          <a:cs typeface="Simplified Arabic"/>
                        </a:rPr>
                        <a:t>الطرق</a:t>
                      </a:r>
                      <a:endParaRPr lang="en-US" sz="1800" b="1">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tabLst>
                          <a:tab pos="359410" algn="r"/>
                        </a:tabLst>
                      </a:pPr>
                      <a:r>
                        <a:rPr lang="ar-SA" sz="1800" b="1">
                          <a:effectLst/>
                          <a:latin typeface="Times New Roman"/>
                          <a:ea typeface="Times New Roman"/>
                          <a:cs typeface="Simplified Arabic"/>
                        </a:rPr>
                        <a:t>5700</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800" b="1">
                          <a:effectLst/>
                          <a:latin typeface="Times New Roman"/>
                          <a:ea typeface="Times New Roman"/>
                          <a:cs typeface="Simplified Arabic"/>
                        </a:rPr>
                        <a:t>9501</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solidFill>
                            <a:schemeClr val="bg1"/>
                          </a:solidFill>
                          <a:effectLst/>
                          <a:latin typeface="Times New Roman"/>
                          <a:ea typeface="Times New Roman"/>
                          <a:cs typeface="Simplified Arabic"/>
                        </a:rPr>
                        <a:t>البريد</a:t>
                      </a:r>
                      <a:endParaRPr lang="en-US" sz="1800" b="1">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pPr>
                      <a:r>
                        <a:rPr lang="ar-SA" sz="1800" b="1">
                          <a:effectLst/>
                          <a:latin typeface="Times New Roman"/>
                          <a:ea typeface="Times New Roman"/>
                          <a:cs typeface="Simplified Arabic"/>
                        </a:rPr>
                        <a:t>19</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effectLst/>
                          <a:latin typeface="Times New Roman"/>
                          <a:ea typeface="Times New Roman"/>
                          <a:cs typeface="Simplified Arabic"/>
                        </a:rPr>
                        <a:t>38</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56">
                <a:tc>
                  <a:txBody>
                    <a:bodyPr/>
                    <a:lstStyle/>
                    <a:p>
                      <a:pPr algn="ctr" rtl="1">
                        <a:spcAft>
                          <a:spcPts val="0"/>
                        </a:spcAft>
                        <a:tabLst>
                          <a:tab pos="359410" algn="r"/>
                        </a:tabLst>
                      </a:pPr>
                      <a:r>
                        <a:rPr lang="ar-SA" sz="1800" b="1">
                          <a:solidFill>
                            <a:schemeClr val="bg1"/>
                          </a:solidFill>
                          <a:effectLst/>
                          <a:latin typeface="Times New Roman"/>
                          <a:ea typeface="Times New Roman"/>
                          <a:cs typeface="Simplified Arabic"/>
                        </a:rPr>
                        <a:t>التجاري</a:t>
                      </a:r>
                      <a:endParaRPr lang="en-US" sz="1800" b="1">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tabLst>
                          <a:tab pos="359410" algn="r"/>
                        </a:tabLst>
                      </a:pPr>
                      <a:r>
                        <a:rPr lang="ar-SA" sz="1800" b="1">
                          <a:effectLst/>
                          <a:latin typeface="Times New Roman"/>
                          <a:ea typeface="Times New Roman"/>
                          <a:cs typeface="Simplified Arabic"/>
                        </a:rPr>
                        <a:t>1301</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800" b="1">
                          <a:effectLst/>
                          <a:latin typeface="Times New Roman"/>
                          <a:ea typeface="Times New Roman"/>
                          <a:cs typeface="Simplified Arabic"/>
                        </a:rPr>
                        <a:t>3239</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solidFill>
                            <a:schemeClr val="bg1"/>
                          </a:solidFill>
                          <a:effectLst/>
                          <a:latin typeface="Times New Roman"/>
                          <a:ea typeface="Times New Roman"/>
                          <a:cs typeface="Simplified Arabic"/>
                        </a:rPr>
                        <a:t>مراكز الشرطة</a:t>
                      </a:r>
                      <a:endParaRPr lang="en-US" sz="1800" b="1">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pPr>
                      <a:r>
                        <a:rPr lang="ar-SA" sz="1800" b="1">
                          <a:effectLst/>
                          <a:latin typeface="Times New Roman"/>
                          <a:ea typeface="Times New Roman"/>
                          <a:cs typeface="Simplified Arabic"/>
                        </a:rPr>
                        <a:t>76</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effectLst/>
                          <a:latin typeface="Times New Roman"/>
                          <a:ea typeface="Times New Roman"/>
                          <a:cs typeface="Simplified Arabic"/>
                        </a:rPr>
                        <a:t>133</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56">
                <a:tc>
                  <a:txBody>
                    <a:bodyPr/>
                    <a:lstStyle/>
                    <a:p>
                      <a:pPr algn="ctr" rtl="1">
                        <a:spcAft>
                          <a:spcPts val="0"/>
                        </a:spcAft>
                        <a:tabLst>
                          <a:tab pos="359410" algn="r"/>
                        </a:tabLst>
                      </a:pPr>
                      <a:r>
                        <a:rPr lang="ar-SA" sz="1800" b="1">
                          <a:solidFill>
                            <a:schemeClr val="bg1"/>
                          </a:solidFill>
                          <a:effectLst/>
                          <a:latin typeface="Times New Roman"/>
                          <a:ea typeface="Times New Roman"/>
                          <a:cs typeface="Simplified Arabic"/>
                        </a:rPr>
                        <a:t>الصناعي</a:t>
                      </a:r>
                      <a:endParaRPr lang="en-US" sz="1800" b="1">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tabLst>
                          <a:tab pos="359410" algn="r"/>
                        </a:tabLst>
                      </a:pPr>
                      <a:r>
                        <a:rPr lang="ar-SA" sz="1800" b="1">
                          <a:effectLst/>
                          <a:latin typeface="Times New Roman"/>
                          <a:ea typeface="Times New Roman"/>
                          <a:cs typeface="Simplified Arabic"/>
                        </a:rPr>
                        <a:t>2375</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800" b="1">
                          <a:effectLst/>
                          <a:latin typeface="Times New Roman"/>
                          <a:ea typeface="Times New Roman"/>
                          <a:cs typeface="Simplified Arabic"/>
                        </a:rPr>
                        <a:t>3800</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solidFill>
                            <a:schemeClr val="bg1"/>
                          </a:solidFill>
                          <a:effectLst/>
                          <a:latin typeface="Times New Roman"/>
                          <a:ea typeface="Times New Roman"/>
                          <a:cs typeface="Simplified Arabic"/>
                        </a:rPr>
                        <a:t>الدفاع المدني</a:t>
                      </a:r>
                      <a:endParaRPr lang="en-US" sz="1800" b="1">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pPr>
                      <a:r>
                        <a:rPr lang="ar-SA" sz="1800" b="1">
                          <a:effectLst/>
                          <a:latin typeface="Times New Roman"/>
                          <a:ea typeface="Times New Roman"/>
                          <a:cs typeface="Simplified Arabic"/>
                        </a:rPr>
                        <a:t>48</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effectLst/>
                          <a:latin typeface="Times New Roman"/>
                          <a:ea typeface="Times New Roman"/>
                          <a:cs typeface="Simplified Arabic"/>
                        </a:rPr>
                        <a:t>95</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56">
                <a:tc>
                  <a:txBody>
                    <a:bodyPr/>
                    <a:lstStyle/>
                    <a:p>
                      <a:pPr algn="ctr" rtl="1">
                        <a:spcAft>
                          <a:spcPts val="0"/>
                        </a:spcAft>
                        <a:tabLst>
                          <a:tab pos="359410" algn="r"/>
                        </a:tabLst>
                      </a:pPr>
                      <a:r>
                        <a:rPr lang="ar-SA" sz="1800" b="1">
                          <a:solidFill>
                            <a:schemeClr val="bg1"/>
                          </a:solidFill>
                          <a:effectLst/>
                          <a:latin typeface="Times New Roman"/>
                          <a:ea typeface="Times New Roman"/>
                          <a:cs typeface="Simplified Arabic"/>
                        </a:rPr>
                        <a:t>التعليمي</a:t>
                      </a:r>
                      <a:endParaRPr lang="en-US" sz="1800" b="1">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tabLst>
                          <a:tab pos="359410" algn="r"/>
                        </a:tabLst>
                      </a:pPr>
                      <a:r>
                        <a:rPr lang="ar-SA" sz="1800" b="1">
                          <a:effectLst/>
                          <a:latin typeface="Times New Roman"/>
                          <a:ea typeface="Times New Roman"/>
                          <a:cs typeface="Simplified Arabic"/>
                        </a:rPr>
                        <a:t>2394</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800" b="1">
                          <a:effectLst/>
                          <a:latin typeface="Times New Roman"/>
                          <a:ea typeface="Times New Roman"/>
                          <a:cs typeface="Simplified Arabic"/>
                        </a:rPr>
                        <a:t>4788</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solidFill>
                            <a:schemeClr val="bg1"/>
                          </a:solidFill>
                          <a:effectLst/>
                          <a:latin typeface="Times New Roman"/>
                          <a:ea typeface="Times New Roman"/>
                          <a:cs typeface="Simplified Arabic"/>
                        </a:rPr>
                        <a:t>المقابر</a:t>
                      </a:r>
                      <a:endParaRPr lang="en-US" sz="1800" b="1">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pPr>
                      <a:r>
                        <a:rPr lang="ar-SA" sz="1800" b="1">
                          <a:effectLst/>
                          <a:latin typeface="Times New Roman"/>
                          <a:ea typeface="Times New Roman"/>
                          <a:cs typeface="Simplified Arabic"/>
                        </a:rPr>
                        <a:t>256</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effectLst/>
                          <a:latin typeface="Times New Roman"/>
                          <a:ea typeface="Times New Roman"/>
                          <a:cs typeface="Simplified Arabic"/>
                        </a:rPr>
                        <a:t>256</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56">
                <a:tc>
                  <a:txBody>
                    <a:bodyPr/>
                    <a:lstStyle/>
                    <a:p>
                      <a:pPr algn="ctr" rtl="1">
                        <a:spcAft>
                          <a:spcPts val="0"/>
                        </a:spcAft>
                        <a:tabLst>
                          <a:tab pos="359410" algn="r"/>
                        </a:tabLst>
                      </a:pPr>
                      <a:r>
                        <a:rPr lang="ar-SA" sz="1800" b="1">
                          <a:solidFill>
                            <a:schemeClr val="bg1"/>
                          </a:solidFill>
                          <a:effectLst/>
                          <a:latin typeface="Times New Roman"/>
                          <a:ea typeface="Times New Roman"/>
                          <a:cs typeface="Simplified Arabic"/>
                        </a:rPr>
                        <a:t>الصحي</a:t>
                      </a:r>
                      <a:endParaRPr lang="en-US" sz="1800" b="1">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tabLst>
                          <a:tab pos="359410" algn="r"/>
                        </a:tabLst>
                      </a:pPr>
                      <a:r>
                        <a:rPr lang="ar-SA" sz="1800" b="1">
                          <a:effectLst/>
                          <a:latin typeface="Times New Roman"/>
                          <a:ea typeface="Times New Roman"/>
                          <a:cs typeface="Simplified Arabic"/>
                        </a:rPr>
                        <a:t>399</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291465" algn="ctr"/>
                          <a:tab pos="359410" algn="r"/>
                        </a:tabLst>
                      </a:pPr>
                      <a:r>
                        <a:rPr lang="ar-SA" sz="1800" b="1">
                          <a:effectLst/>
                          <a:latin typeface="Times New Roman"/>
                          <a:ea typeface="Times New Roman"/>
                          <a:cs typeface="Simplified Arabic"/>
                        </a:rPr>
                        <a:t>1092</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solidFill>
                            <a:schemeClr val="bg1"/>
                          </a:solidFill>
                          <a:effectLst/>
                          <a:latin typeface="Times New Roman"/>
                          <a:ea typeface="Times New Roman"/>
                          <a:cs typeface="Simplified Arabic"/>
                        </a:rPr>
                        <a:t>مكب نفايات</a:t>
                      </a:r>
                      <a:endParaRPr lang="en-US" sz="1800" b="1">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pPr>
                      <a:r>
                        <a:rPr lang="ar-SA" sz="1800" b="1">
                          <a:effectLst/>
                          <a:latin typeface="Times New Roman"/>
                          <a:ea typeface="Times New Roman"/>
                          <a:cs typeface="Simplified Arabic"/>
                        </a:rPr>
                        <a:t>25</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800" b="1">
                          <a:effectLst/>
                          <a:latin typeface="Times New Roman"/>
                          <a:ea typeface="Times New Roman"/>
                          <a:cs typeface="Simplified Arabic"/>
                        </a:rPr>
                        <a:t>40</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56">
                <a:tc>
                  <a:txBody>
                    <a:bodyPr/>
                    <a:lstStyle/>
                    <a:p>
                      <a:pPr algn="ctr" rtl="1">
                        <a:spcAft>
                          <a:spcPts val="0"/>
                        </a:spcAft>
                        <a:tabLst>
                          <a:tab pos="359410" algn="r"/>
                        </a:tabLst>
                      </a:pPr>
                      <a:r>
                        <a:rPr lang="ar-SA" sz="1800" b="1">
                          <a:solidFill>
                            <a:schemeClr val="bg1"/>
                          </a:solidFill>
                          <a:effectLst/>
                          <a:latin typeface="Times New Roman"/>
                          <a:ea typeface="Times New Roman"/>
                          <a:cs typeface="Simplified Arabic"/>
                        </a:rPr>
                        <a:t>المساجد</a:t>
                      </a:r>
                      <a:endParaRPr lang="en-US" sz="1800" b="1">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tabLst>
                          <a:tab pos="359410" algn="r"/>
                        </a:tabLst>
                      </a:pPr>
                      <a:r>
                        <a:rPr lang="ar-SA" sz="1800" b="1">
                          <a:effectLst/>
                          <a:latin typeface="Times New Roman"/>
                          <a:ea typeface="Times New Roman"/>
                          <a:cs typeface="Simplified Arabic"/>
                        </a:rPr>
                        <a:t>456</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800" b="1">
                          <a:effectLst/>
                          <a:latin typeface="Times New Roman"/>
                          <a:ea typeface="Times New Roman"/>
                          <a:cs typeface="Simplified Arabic"/>
                        </a:rPr>
                        <a:t>570</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spcAft>
                          <a:spcPts val="0"/>
                        </a:spcAft>
                      </a:pPr>
                      <a:r>
                        <a:rPr lang="ar-SA" sz="1800" b="1" dirty="0">
                          <a:solidFill>
                            <a:schemeClr val="bg1"/>
                          </a:solidFill>
                          <a:effectLst/>
                          <a:latin typeface="Times New Roman"/>
                          <a:ea typeface="Times New Roman"/>
                          <a:cs typeface="Simplified Arabic"/>
                        </a:rPr>
                        <a:t>أحواض الصرف</a:t>
                      </a:r>
                      <a:endParaRPr lang="en-US" sz="1800" b="1"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rtl="1">
                        <a:spcAft>
                          <a:spcPts val="0"/>
                        </a:spcAft>
                      </a:pPr>
                      <a:r>
                        <a:rPr lang="ar-SA" sz="1800" b="1">
                          <a:effectLst/>
                          <a:latin typeface="Times New Roman"/>
                          <a:ea typeface="Times New Roman"/>
                          <a:cs typeface="Simplified Arabic"/>
                        </a:rPr>
                        <a:t>969</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spcAft>
                          <a:spcPts val="0"/>
                        </a:spcAft>
                      </a:pPr>
                      <a:r>
                        <a:rPr lang="ar-SA" sz="1800" b="1">
                          <a:effectLst/>
                          <a:latin typeface="Times New Roman"/>
                          <a:ea typeface="Times New Roman"/>
                          <a:cs typeface="Simplified Arabic"/>
                        </a:rPr>
                        <a:t>1225</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56">
                <a:tc>
                  <a:txBody>
                    <a:bodyPr/>
                    <a:lstStyle/>
                    <a:p>
                      <a:pPr algn="ctr" rtl="1">
                        <a:spcAft>
                          <a:spcPts val="0"/>
                        </a:spcAft>
                        <a:tabLst>
                          <a:tab pos="359410" algn="r"/>
                        </a:tabLst>
                      </a:pPr>
                      <a:r>
                        <a:rPr lang="ar-SA" sz="1800" b="1" dirty="0">
                          <a:solidFill>
                            <a:schemeClr val="bg1"/>
                          </a:solidFill>
                          <a:effectLst/>
                          <a:latin typeface="Times New Roman"/>
                          <a:ea typeface="Times New Roman"/>
                          <a:cs typeface="Simplified Arabic"/>
                        </a:rPr>
                        <a:t>الترفيهية</a:t>
                      </a:r>
                      <a:endParaRPr lang="en-US" sz="1800" b="1"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spcAft>
                          <a:spcPts val="0"/>
                        </a:spcAft>
                        <a:tabLst>
                          <a:tab pos="359410" algn="r"/>
                        </a:tabLst>
                      </a:pPr>
                      <a:r>
                        <a:rPr lang="ar-SA" sz="1800" b="1">
                          <a:effectLst/>
                          <a:latin typeface="Times New Roman"/>
                          <a:ea typeface="Times New Roman"/>
                          <a:cs typeface="Simplified Arabic"/>
                        </a:rPr>
                        <a:t>4940</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359410" algn="r"/>
                        </a:tabLst>
                      </a:pPr>
                      <a:r>
                        <a:rPr lang="ar-SA" sz="1800" b="1">
                          <a:effectLst/>
                          <a:latin typeface="Times New Roman"/>
                          <a:ea typeface="Times New Roman"/>
                          <a:cs typeface="Simplified Arabic"/>
                        </a:rPr>
                        <a:t>11496</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dirty="0"/>
                    </a:p>
                  </a:txBody>
                  <a:tcPr/>
                </a:tc>
                <a:tc vMerge="1">
                  <a:txBody>
                    <a:bodyPr/>
                    <a:lstStyle/>
                    <a:p>
                      <a:pPr rtl="1"/>
                      <a:endParaRPr lang="ar-SA"/>
                    </a:p>
                  </a:txBody>
                  <a:tcPr/>
                </a:tc>
              </a:tr>
              <a:tr h="520756">
                <a:tc gridSpan="4">
                  <a:txBody>
                    <a:bodyPr/>
                    <a:lstStyle/>
                    <a:p>
                      <a:pPr algn="ctr" rtl="1">
                        <a:spcAft>
                          <a:spcPts val="0"/>
                        </a:spcAft>
                      </a:pPr>
                      <a:r>
                        <a:rPr lang="ar-SA" sz="1800" b="1">
                          <a:effectLst/>
                          <a:latin typeface="Times New Roman"/>
                          <a:ea typeface="Times New Roman"/>
                          <a:cs typeface="Simplified Arabic"/>
                        </a:rPr>
                        <a:t>إجمالي المساحات المطلوبة</a:t>
                      </a:r>
                      <a:endParaRPr lang="en-US" sz="18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ctr" rtl="1">
                        <a:spcAft>
                          <a:spcPts val="0"/>
                        </a:spcAft>
                      </a:pPr>
                      <a:r>
                        <a:rPr lang="ar-SA" sz="3200" b="1" dirty="0">
                          <a:solidFill>
                            <a:srgbClr val="FF0000"/>
                          </a:solidFill>
                          <a:effectLst/>
                          <a:latin typeface="Times New Roman"/>
                          <a:ea typeface="Times New Roman"/>
                          <a:cs typeface="Simplified Arabic"/>
                        </a:rPr>
                        <a:t>56997</a:t>
                      </a:r>
                      <a:endParaRPr lang="en-US" sz="3200" b="1"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3200" b="1" dirty="0">
                          <a:solidFill>
                            <a:srgbClr val="FF0000"/>
                          </a:solidFill>
                          <a:effectLst/>
                          <a:latin typeface="Times New Roman"/>
                          <a:ea typeface="Times New Roman"/>
                          <a:cs typeface="Simplified Arabic"/>
                        </a:rPr>
                        <a:t>83855</a:t>
                      </a:r>
                      <a:endParaRPr lang="en-US" sz="3200" b="1"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51520" y="114095"/>
            <a:ext cx="8640960" cy="830997"/>
          </a:xfrm>
          <a:prstGeom prst="rect">
            <a:avLst/>
          </a:prstGeom>
          <a:solidFill>
            <a:srgbClr val="FFFF00"/>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358775" algn="r"/>
              </a:tabLst>
            </a:pP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المساحة المطلوبة لمختلف الاستخدامات في قطاع غزة للفترة من (2015-2030)</a:t>
            </a:r>
          </a:p>
          <a:p>
            <a:pPr marL="0" marR="0" lvl="0" indent="0" algn="ctr" defTabSz="914400" rtl="1" eaLnBrk="1" fontAlgn="base" latinLnBrk="0" hangingPunct="1">
              <a:lnSpc>
                <a:spcPct val="100000"/>
              </a:lnSpc>
              <a:spcBef>
                <a:spcPct val="0"/>
              </a:spcBef>
              <a:spcAft>
                <a:spcPct val="0"/>
              </a:spcAft>
              <a:buClrTx/>
              <a:buSzTx/>
              <a:buFontTx/>
              <a:buNone/>
              <a:tabLst>
                <a:tab pos="358775" algn="r"/>
              </a:tabLst>
            </a:pP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بالدونم حسب </a:t>
            </a:r>
            <a:r>
              <a:rPr kumimoji="0" lang="ar-SA" sz="24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السيناريوهين</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(ب) و(ج):</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6806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268760"/>
            <a:ext cx="8712968" cy="3600400"/>
          </a:xfrm>
          <a:solidFill>
            <a:srgbClr val="99FF99"/>
          </a:solidFill>
        </p:spPr>
        <p:txBody>
          <a:bodyPr>
            <a:noAutofit/>
          </a:bodyPr>
          <a:lstStyle/>
          <a:p>
            <a:pPr marL="0" indent="0" algn="ctr">
              <a:buNone/>
            </a:pPr>
            <a:r>
              <a:rPr lang="ar-SA" sz="5400" b="1" dirty="0"/>
              <a:t>التحديات الديموغرافية وأثرها على (</a:t>
            </a:r>
            <a:r>
              <a:rPr lang="ar-SA" sz="5400" b="1" dirty="0" err="1" smtClean="0"/>
              <a:t>مورفولوجية</a:t>
            </a:r>
            <a:r>
              <a:rPr lang="ar-SA" sz="5400" b="1" dirty="0" smtClean="0"/>
              <a:t>) قطاع غزة في ضوء التنمية المستدامة</a:t>
            </a:r>
          </a:p>
          <a:p>
            <a:pPr marL="0" indent="0" algn="ctr">
              <a:buNone/>
            </a:pPr>
            <a:r>
              <a:rPr lang="ar-SA" sz="5400" b="1" dirty="0" smtClean="0"/>
              <a:t>- </a:t>
            </a:r>
            <a:r>
              <a:rPr lang="ar-SA" sz="4400" b="1" dirty="0" smtClean="0"/>
              <a:t>دراسة استشرافية حتى سنة</a:t>
            </a:r>
            <a:r>
              <a:rPr lang="en-US" sz="4400" b="1" dirty="0" smtClean="0"/>
              <a:t>2030 </a:t>
            </a:r>
            <a:endParaRPr lang="ar-SA" sz="4400" b="1" dirty="0" smtClean="0"/>
          </a:p>
          <a:p>
            <a:pPr marL="0" indent="0" algn="justLow">
              <a:buNone/>
            </a:pPr>
            <a:endParaRPr lang="ar-SA" sz="6000" b="1" dirty="0"/>
          </a:p>
        </p:txBody>
      </p:sp>
      <p:sp>
        <p:nvSpPr>
          <p:cNvPr id="4" name="مربع نص 3"/>
          <p:cNvSpPr txBox="1"/>
          <p:nvPr/>
        </p:nvSpPr>
        <p:spPr>
          <a:xfrm>
            <a:off x="203556" y="5085184"/>
            <a:ext cx="8424936" cy="1384995"/>
          </a:xfrm>
          <a:prstGeom prst="rect">
            <a:avLst/>
          </a:prstGeom>
          <a:solidFill>
            <a:srgbClr val="00B0F0"/>
          </a:solidFill>
        </p:spPr>
        <p:txBody>
          <a:bodyPr wrap="square" rtlCol="1">
            <a:spAutoFit/>
          </a:bodyPr>
          <a:lstStyle/>
          <a:p>
            <a:pPr algn="ctr"/>
            <a:r>
              <a:rPr lang="ar-SA" sz="2800" b="1" dirty="0" smtClean="0"/>
              <a:t>إعداد</a:t>
            </a:r>
          </a:p>
          <a:p>
            <a:pPr algn="ctr"/>
            <a:r>
              <a:rPr lang="ar-SA" sz="2800" b="1" dirty="0" smtClean="0"/>
              <a:t>د. رائد أحمد صالحة  استاذ الجغرافية البشرية (التخطيط والعمران ) المشارك قسم الجغرافية ونظم المعلومات الجغرافية – الجامعة الإسلامية </a:t>
            </a:r>
            <a:endParaRPr lang="ar-SA" sz="2800" b="1" dirty="0"/>
          </a:p>
        </p:txBody>
      </p:sp>
      <p:sp>
        <p:nvSpPr>
          <p:cNvPr id="2" name="مربع نص 1"/>
          <p:cNvSpPr txBox="1"/>
          <p:nvPr/>
        </p:nvSpPr>
        <p:spPr>
          <a:xfrm>
            <a:off x="3012904" y="399897"/>
            <a:ext cx="3096344" cy="584775"/>
          </a:xfrm>
          <a:prstGeom prst="rect">
            <a:avLst/>
          </a:prstGeom>
          <a:solidFill>
            <a:srgbClr val="FF0000"/>
          </a:solidFill>
        </p:spPr>
        <p:txBody>
          <a:bodyPr wrap="square" rtlCol="1">
            <a:spAutoFit/>
          </a:bodyPr>
          <a:lstStyle/>
          <a:p>
            <a:pPr algn="ctr"/>
            <a:r>
              <a:rPr lang="ar-SA" sz="3200" b="1" dirty="0" smtClean="0">
                <a:solidFill>
                  <a:schemeClr val="bg1"/>
                </a:solidFill>
              </a:rPr>
              <a:t>عنوان ورقة العمل:</a:t>
            </a:r>
            <a:endParaRPr lang="ar-SA" sz="3200" b="1" dirty="0">
              <a:solidFill>
                <a:schemeClr val="bg1"/>
              </a:solidFill>
            </a:endParaRPr>
          </a:p>
        </p:txBody>
      </p:sp>
    </p:spTree>
    <p:extLst>
      <p:ext uri="{BB962C8B-B14F-4D97-AF65-F5344CB8AC3E}">
        <p14:creationId xmlns:p14="http://schemas.microsoft.com/office/powerpoint/2010/main" val="297404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a:solidFill>
            <a:srgbClr val="00B0F0"/>
          </a:solidFill>
        </p:spPr>
        <p:txBody>
          <a:bodyPr>
            <a:normAutofit fontScale="90000"/>
          </a:bodyPr>
          <a:lstStyle/>
          <a:p>
            <a:r>
              <a:rPr lang="ar-SA" b="1" dirty="0" smtClean="0">
                <a:ea typeface="Times New Roman"/>
                <a:cs typeface="Simplified Arabic"/>
              </a:rPr>
              <a:t> </a:t>
            </a:r>
            <a:r>
              <a:rPr lang="ar-SA" b="1" dirty="0">
                <a:ea typeface="Times New Roman"/>
                <a:cs typeface="Simplified Arabic"/>
              </a:rPr>
              <a:t>خطورة الامتداد العمراني على مستقبل قطاع غزة: </a:t>
            </a:r>
            <a:endParaRPr lang="ar-SA" dirty="0"/>
          </a:p>
        </p:txBody>
      </p:sp>
      <p:sp>
        <p:nvSpPr>
          <p:cNvPr id="3" name="عنصر نائب للمحتوى 2"/>
          <p:cNvSpPr>
            <a:spLocks noGrp="1"/>
          </p:cNvSpPr>
          <p:nvPr>
            <p:ph idx="1"/>
          </p:nvPr>
        </p:nvSpPr>
        <p:spPr>
          <a:xfrm>
            <a:off x="251520" y="1124744"/>
            <a:ext cx="8640960" cy="5616624"/>
          </a:xfrm>
          <a:solidFill>
            <a:srgbClr val="002060"/>
          </a:solidFill>
        </p:spPr>
        <p:txBody>
          <a:bodyPr>
            <a:noAutofit/>
          </a:bodyPr>
          <a:lstStyle/>
          <a:p>
            <a:pPr marL="0" lvl="0" indent="0" algn="justLow">
              <a:lnSpc>
                <a:spcPct val="200000"/>
              </a:lnSpc>
              <a:buNone/>
            </a:pPr>
            <a:r>
              <a:rPr lang="ar-SA" sz="3600" b="1" dirty="0" smtClean="0">
                <a:solidFill>
                  <a:schemeClr val="bg1"/>
                </a:solidFill>
                <a:latin typeface="Times New Roman"/>
                <a:ea typeface="Times New Roman"/>
                <a:cs typeface="Simplified Arabic"/>
              </a:rPr>
              <a:t>الامتداد </a:t>
            </a:r>
            <a:r>
              <a:rPr lang="ar-SA" sz="3600" b="1" dirty="0">
                <a:solidFill>
                  <a:schemeClr val="bg1"/>
                </a:solidFill>
                <a:latin typeface="Times New Roman"/>
                <a:ea typeface="Times New Roman"/>
                <a:cs typeface="Simplified Arabic"/>
              </a:rPr>
              <a:t>العمراني على الأراضي الزراعية مستمرٌ، وإذا ما افترضنا ثبات معدل الأراضي المفقودة؛ نتيجة للتوسع العمراني </a:t>
            </a:r>
            <a:r>
              <a:rPr lang="ar-SA" sz="3600" b="1" dirty="0" smtClean="0">
                <a:solidFill>
                  <a:schemeClr val="bg1"/>
                </a:solidFill>
                <a:latin typeface="Times New Roman"/>
                <a:ea typeface="Times New Roman"/>
                <a:cs typeface="Simplified Arabic"/>
              </a:rPr>
              <a:t>نحو</a:t>
            </a:r>
            <a:r>
              <a:rPr lang="en-US" sz="3600" b="1" dirty="0" smtClean="0">
                <a:solidFill>
                  <a:schemeClr val="bg1"/>
                </a:solidFill>
                <a:latin typeface="Times New Roman"/>
                <a:ea typeface="Times New Roman"/>
                <a:cs typeface="Simplified Arabic"/>
              </a:rPr>
              <a:t> (</a:t>
            </a:r>
            <a:r>
              <a:rPr lang="en-US" sz="3600" b="1" dirty="0" smtClean="0">
                <a:solidFill>
                  <a:srgbClr val="FFFF00"/>
                </a:solidFill>
                <a:latin typeface="Times New Roman"/>
                <a:ea typeface="Times New Roman"/>
                <a:cs typeface="Simplified Arabic"/>
              </a:rPr>
              <a:t>4</a:t>
            </a:r>
            <a:r>
              <a:rPr lang="en-US" sz="2800" b="1" dirty="0" smtClean="0">
                <a:solidFill>
                  <a:srgbClr val="FFFF00"/>
                </a:solidFill>
                <a:latin typeface="Times New Roman"/>
                <a:ea typeface="Times New Roman"/>
                <a:cs typeface="Simplified Arabic"/>
              </a:rPr>
              <a:t>km</a:t>
            </a:r>
            <a:r>
              <a:rPr lang="en-US" sz="2400" b="1" dirty="0" smtClean="0">
                <a:solidFill>
                  <a:srgbClr val="FFFF00"/>
                </a:solidFill>
                <a:latin typeface="Times New Roman"/>
                <a:ea typeface="Times New Roman"/>
                <a:cs typeface="Simplified Arabic"/>
              </a:rPr>
              <a:t>2</a:t>
            </a:r>
            <a:r>
              <a:rPr lang="en-US" sz="3600" b="1" dirty="0" smtClean="0">
                <a:solidFill>
                  <a:schemeClr val="bg1"/>
                </a:solidFill>
                <a:latin typeface="Times New Roman"/>
                <a:ea typeface="Times New Roman"/>
                <a:cs typeface="Simplified Arabic"/>
              </a:rPr>
              <a:t>)</a:t>
            </a:r>
            <a:r>
              <a:rPr lang="ar-SA" sz="3600" b="1" dirty="0" smtClean="0">
                <a:solidFill>
                  <a:schemeClr val="bg1"/>
                </a:solidFill>
                <a:latin typeface="Times New Roman"/>
                <a:ea typeface="Times New Roman"/>
                <a:cs typeface="Simplified Arabic"/>
              </a:rPr>
              <a:t> </a:t>
            </a:r>
            <a:r>
              <a:rPr lang="ar-SA" sz="3600" b="1" dirty="0">
                <a:solidFill>
                  <a:schemeClr val="bg1"/>
                </a:solidFill>
                <a:latin typeface="Times New Roman"/>
                <a:ea typeface="Times New Roman"/>
                <a:cs typeface="Simplified Arabic"/>
              </a:rPr>
              <a:t>أي بمعدل </a:t>
            </a:r>
            <a:r>
              <a:rPr lang="ar-SA" sz="3600" b="1" dirty="0">
                <a:solidFill>
                  <a:srgbClr val="FFFF00"/>
                </a:solidFill>
                <a:latin typeface="Times New Roman"/>
                <a:ea typeface="Times New Roman"/>
                <a:cs typeface="Simplified Arabic"/>
              </a:rPr>
              <a:t>3.8% </a:t>
            </a:r>
            <a:r>
              <a:rPr lang="ar-SA" sz="3600" b="1" dirty="0">
                <a:solidFill>
                  <a:schemeClr val="bg1"/>
                </a:solidFill>
                <a:latin typeface="Times New Roman"/>
                <a:ea typeface="Times New Roman"/>
                <a:cs typeface="Simplified Arabic"/>
              </a:rPr>
              <a:t>من مساحة الأراضي الزراعية سنوياً، سيؤدي ذلك الى اختفاء الأراضي الزراعية تماماً خلال </a:t>
            </a:r>
            <a:r>
              <a:rPr lang="ar-SA" sz="3600" b="1" dirty="0">
                <a:solidFill>
                  <a:srgbClr val="FFFF00"/>
                </a:solidFill>
                <a:latin typeface="Times New Roman"/>
                <a:ea typeface="Times New Roman"/>
                <a:cs typeface="Simplified Arabic"/>
              </a:rPr>
              <a:t>ست وعشرين سنة </a:t>
            </a:r>
            <a:r>
              <a:rPr lang="ar-SA" sz="3600" b="1" dirty="0">
                <a:solidFill>
                  <a:schemeClr val="bg1"/>
                </a:solidFill>
                <a:latin typeface="Times New Roman"/>
                <a:ea typeface="Times New Roman"/>
                <a:cs typeface="Simplified Arabic"/>
              </a:rPr>
              <a:t>تقريباً، </a:t>
            </a:r>
            <a:endParaRPr lang="ar-SA" sz="3600" b="1" dirty="0">
              <a:solidFill>
                <a:schemeClr val="bg1"/>
              </a:solidFill>
            </a:endParaRPr>
          </a:p>
        </p:txBody>
      </p:sp>
    </p:spTree>
    <p:extLst>
      <p:ext uri="{BB962C8B-B14F-4D97-AF65-F5344CB8AC3E}">
        <p14:creationId xmlns:p14="http://schemas.microsoft.com/office/powerpoint/2010/main" val="1680637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363272" cy="1354162"/>
          </a:xfrm>
          <a:solidFill>
            <a:srgbClr val="FF0000"/>
          </a:solidFill>
        </p:spPr>
        <p:txBody>
          <a:bodyPr>
            <a:normAutofit fontScale="90000"/>
          </a:bodyPr>
          <a:lstStyle/>
          <a:p>
            <a:pPr lvl="0" algn="justLow">
              <a:lnSpc>
                <a:spcPct val="200000"/>
              </a:lnSpc>
            </a:pPr>
            <a:r>
              <a:rPr lang="ar-SA" b="1" dirty="0" smtClean="0">
                <a:solidFill>
                  <a:schemeClr val="bg1"/>
                </a:solidFill>
                <a:latin typeface="Times New Roman"/>
                <a:ea typeface="Times New Roman"/>
                <a:cs typeface="Simplified Arabic"/>
              </a:rPr>
              <a:t/>
            </a:r>
            <a:br>
              <a:rPr lang="ar-SA" b="1" dirty="0" smtClean="0">
                <a:solidFill>
                  <a:schemeClr val="bg1"/>
                </a:solidFill>
                <a:latin typeface="Times New Roman"/>
                <a:ea typeface="Times New Roman"/>
                <a:cs typeface="Simplified Arabic"/>
              </a:rPr>
            </a:br>
            <a:r>
              <a:rPr lang="ar-SA" b="1" dirty="0" smtClean="0">
                <a:solidFill>
                  <a:schemeClr val="bg1"/>
                </a:solidFill>
                <a:latin typeface="Times New Roman"/>
                <a:ea typeface="Times New Roman"/>
                <a:cs typeface="Simplified Arabic"/>
              </a:rPr>
              <a:t>أثر الامتداد العمراني على المناخ المحلي:</a:t>
            </a:r>
            <a:r>
              <a:rPr lang="en-US" dirty="0" smtClean="0">
                <a:solidFill>
                  <a:schemeClr val="bg1"/>
                </a:solidFill>
                <a:latin typeface="Times New Roman"/>
                <a:ea typeface="Times New Roman"/>
              </a:rPr>
              <a:t/>
            </a:r>
            <a:br>
              <a:rPr lang="en-US" dirty="0" smtClean="0">
                <a:solidFill>
                  <a:schemeClr val="bg1"/>
                </a:solidFill>
                <a:latin typeface="Times New Roman"/>
                <a:ea typeface="Times New Roman"/>
              </a:rPr>
            </a:br>
            <a:r>
              <a:rPr lang="ar-SA" dirty="0" smtClean="0">
                <a:solidFill>
                  <a:schemeClr val="bg1"/>
                </a:solidFill>
                <a:latin typeface="Times New Roman"/>
                <a:ea typeface="Times New Roman"/>
              </a:rPr>
              <a:t>    </a:t>
            </a:r>
            <a:r>
              <a:rPr lang="ar-SA" sz="3600" b="1" dirty="0" smtClean="0">
                <a:solidFill>
                  <a:srgbClr val="002060"/>
                </a:solidFill>
                <a:ea typeface="Times New Roman"/>
                <a:cs typeface="Simplified Arabic"/>
              </a:rPr>
              <a:t>العلاقة </a:t>
            </a:r>
            <a:r>
              <a:rPr lang="ar-SA" sz="3600" b="1" dirty="0">
                <a:solidFill>
                  <a:srgbClr val="002060"/>
                </a:solidFill>
                <a:ea typeface="Times New Roman"/>
                <a:cs typeface="Simplified Arabic"/>
              </a:rPr>
              <a:t>بين المناطق الحضرية والريفية ودرجة الحرارة</a:t>
            </a:r>
            <a:endParaRPr lang="ar-SA" sz="3600" b="1" dirty="0">
              <a:solidFill>
                <a:srgbClr val="002060"/>
              </a:solidFill>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7845335" cy="315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642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916832"/>
            <a:ext cx="8363272" cy="4209331"/>
          </a:xfrm>
          <a:solidFill>
            <a:srgbClr val="003399"/>
          </a:solidFill>
        </p:spPr>
        <p:txBody>
          <a:bodyPr>
            <a:noAutofit/>
          </a:bodyPr>
          <a:lstStyle/>
          <a:p>
            <a:pPr marL="0" indent="0" algn="justLow">
              <a:buNone/>
            </a:pPr>
            <a:r>
              <a:rPr lang="ar-SA" sz="6000" b="1" dirty="0" smtClean="0">
                <a:solidFill>
                  <a:schemeClr val="bg1"/>
                </a:solidFill>
                <a:ea typeface="Times New Roman"/>
                <a:cs typeface="Simplified Arabic"/>
              </a:rPr>
              <a:t>يؤثر </a:t>
            </a:r>
            <a:r>
              <a:rPr lang="ar-SA" sz="6000" b="1" dirty="0">
                <a:solidFill>
                  <a:schemeClr val="bg1"/>
                </a:solidFill>
                <a:ea typeface="Times New Roman"/>
                <a:cs typeface="Simplified Arabic"/>
              </a:rPr>
              <a:t>على القيم الجمالية  للفراغات العمرانية </a:t>
            </a:r>
            <a:r>
              <a:rPr lang="ar-SA" sz="6000" b="1" dirty="0" smtClean="0">
                <a:solidFill>
                  <a:schemeClr val="bg1"/>
                </a:solidFill>
                <a:ea typeface="Times New Roman"/>
                <a:cs typeface="Simplified Arabic"/>
              </a:rPr>
              <a:t>مع أحداث </a:t>
            </a:r>
            <a:r>
              <a:rPr lang="ar-SA" sz="6000" b="1" dirty="0">
                <a:solidFill>
                  <a:schemeClr val="bg1"/>
                </a:solidFill>
                <a:ea typeface="Times New Roman"/>
                <a:cs typeface="Simplified Arabic"/>
              </a:rPr>
              <a:t>حالة من عدم التوازن في البيئة </a:t>
            </a:r>
            <a:r>
              <a:rPr lang="ar-SA" sz="6000" b="1" dirty="0" smtClean="0">
                <a:solidFill>
                  <a:schemeClr val="bg1"/>
                </a:solidFill>
                <a:ea typeface="Times New Roman"/>
                <a:cs typeface="Simplified Arabic"/>
              </a:rPr>
              <a:t>العمرانية </a:t>
            </a:r>
            <a:endParaRPr lang="ar-SA" sz="4800" dirty="0">
              <a:solidFill>
                <a:schemeClr val="bg1"/>
              </a:solidFill>
            </a:endParaRPr>
          </a:p>
        </p:txBody>
      </p:sp>
      <p:sp>
        <p:nvSpPr>
          <p:cNvPr id="2" name="مستطيل 1"/>
          <p:cNvSpPr/>
          <p:nvPr/>
        </p:nvSpPr>
        <p:spPr>
          <a:xfrm>
            <a:off x="323528" y="36605"/>
            <a:ext cx="8424936" cy="1569660"/>
          </a:xfrm>
          <a:prstGeom prst="rect">
            <a:avLst/>
          </a:prstGeom>
          <a:solidFill>
            <a:srgbClr val="FF0000"/>
          </a:solidFill>
        </p:spPr>
        <p:txBody>
          <a:bodyPr wrap="square">
            <a:spAutoFit/>
          </a:bodyPr>
          <a:lstStyle/>
          <a:p>
            <a:pPr lvl="0" algn="ctr">
              <a:spcBef>
                <a:spcPct val="20000"/>
              </a:spcBef>
            </a:pPr>
            <a:r>
              <a:rPr lang="ar-SA" sz="4800" b="1" dirty="0">
                <a:solidFill>
                  <a:schemeClr val="bg1"/>
                </a:solidFill>
                <a:ea typeface="Times New Roman"/>
                <a:cs typeface="Simplified Arabic"/>
              </a:rPr>
              <a:t>أثر الامتداد العمراني على الفراغات العمرانية (الفضاءات المفتوحة) </a:t>
            </a:r>
          </a:p>
        </p:txBody>
      </p:sp>
    </p:spTree>
    <p:extLst>
      <p:ext uri="{BB962C8B-B14F-4D97-AF65-F5344CB8AC3E}">
        <p14:creationId xmlns:p14="http://schemas.microsoft.com/office/powerpoint/2010/main" val="42314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lvl="0"/>
            <a:r>
              <a:rPr lang="ar-SA" sz="3600" b="1" dirty="0">
                <a:latin typeface="Times New Roman"/>
                <a:ea typeface="Times New Roman"/>
                <a:cs typeface="Simplified Arabic"/>
              </a:rPr>
              <a:t/>
            </a:r>
            <a:br>
              <a:rPr lang="ar-SA" sz="3600" b="1" dirty="0">
                <a:latin typeface="Times New Roman"/>
                <a:ea typeface="Times New Roman"/>
                <a:cs typeface="Simplified Arabic"/>
              </a:rPr>
            </a:br>
            <a:r>
              <a:rPr lang="ar-SA" sz="3600" b="1" dirty="0" smtClean="0">
                <a:latin typeface="Times New Roman"/>
                <a:ea typeface="Times New Roman"/>
                <a:cs typeface="Simplified Arabic"/>
              </a:rPr>
              <a:t>أثر الامتداد </a:t>
            </a:r>
            <a:r>
              <a:rPr lang="ar-SA" sz="3600" b="1" dirty="0">
                <a:latin typeface="Times New Roman"/>
                <a:ea typeface="Times New Roman"/>
                <a:cs typeface="Simplified Arabic"/>
              </a:rPr>
              <a:t>العمراني على الصحة العامة وجودة الحياة:</a:t>
            </a:r>
            <a:r>
              <a:rPr lang="en-US" sz="3600" dirty="0">
                <a:latin typeface="Times New Roman"/>
                <a:ea typeface="Times New Roman"/>
              </a:rPr>
              <a:t/>
            </a:r>
            <a:br>
              <a:rPr lang="en-US" sz="3600" dirty="0">
                <a:latin typeface="Times New Roman"/>
                <a:ea typeface="Times New Roman"/>
              </a:rPr>
            </a:br>
            <a:endParaRPr lang="ar-SA" sz="3600" dirty="0"/>
          </a:p>
        </p:txBody>
      </p:sp>
      <p:sp>
        <p:nvSpPr>
          <p:cNvPr id="3" name="عنصر نائب للمحتوى 2"/>
          <p:cNvSpPr>
            <a:spLocks noGrp="1"/>
          </p:cNvSpPr>
          <p:nvPr>
            <p:ph idx="1"/>
          </p:nvPr>
        </p:nvSpPr>
        <p:spPr>
          <a:xfrm>
            <a:off x="467544" y="1268760"/>
            <a:ext cx="8291264" cy="4713387"/>
          </a:xfrm>
          <a:solidFill>
            <a:srgbClr val="00B0F0"/>
          </a:solidFill>
        </p:spPr>
        <p:txBody>
          <a:bodyPr>
            <a:normAutofit fontScale="62500" lnSpcReduction="20000"/>
          </a:bodyPr>
          <a:lstStyle/>
          <a:p>
            <a:pPr lvl="0" algn="justLow">
              <a:lnSpc>
                <a:spcPct val="200000"/>
              </a:lnSpc>
              <a:buFont typeface="+mj-lt"/>
              <a:buAutoNum type="arabicPeriod"/>
            </a:pPr>
            <a:r>
              <a:rPr lang="ar-SA" kern="1800" dirty="0" smtClean="0">
                <a:latin typeface="Times New Roman"/>
                <a:ea typeface="Times New Roman"/>
                <a:cs typeface="Simplified Arabic"/>
              </a:rPr>
              <a:t>حذرت </a:t>
            </a:r>
            <a:r>
              <a:rPr lang="ar-SA" dirty="0" smtClean="0">
                <a:latin typeface="Times New Roman"/>
                <a:ea typeface="Times New Roman"/>
                <a:cs typeface="Simplified Arabic"/>
              </a:rPr>
              <a:t>منظمة الصحة العالمية من خطورة التوسع العمراني حيث ذكرت: بأنّ التوسّع العمراني من الظواهر المستديمة، ويفرض التوجه المتزايد نحو التوسع </a:t>
            </a:r>
            <a:r>
              <a:rPr lang="ar-SA" dirty="0">
                <a:latin typeface="Times New Roman"/>
                <a:ea typeface="Times New Roman"/>
                <a:cs typeface="Simplified Arabic"/>
              </a:rPr>
              <a:t>الحضري عدداً من التحديات الصحية منها: تلوث الهواء، وندرة الغذاء، والإصابات الناجمة عن حوادث الطرق، ومشكلات الصرف الصحي، ونقص المنشآت الرياضية والمناطق الخضراء، والازدحام الشديد، والسكن غير الأمن، مع ضعف الإصحاح البيئي، وعدم سلامة مياه الشرب، وارتفاع معدل التعرض للكوارث، وخطر الإصابة بالأمراض، وزيادة الوفيات وغيرها </a:t>
            </a:r>
            <a:r>
              <a:rPr lang="ar-SA" dirty="0" smtClean="0">
                <a:latin typeface="Times New Roman"/>
                <a:ea typeface="Times New Roman"/>
                <a:cs typeface="Simplified Arabic"/>
              </a:rPr>
              <a:t>(ومن </a:t>
            </a:r>
            <a:r>
              <a:rPr lang="ar-SA" dirty="0">
                <a:latin typeface="Times New Roman"/>
                <a:ea typeface="Times New Roman"/>
                <a:cs typeface="Simplified Arabic"/>
              </a:rPr>
              <a:t>نتائج الدراسات </a:t>
            </a:r>
            <a:r>
              <a:rPr lang="ar-SA" dirty="0" err="1">
                <a:latin typeface="Times New Roman"/>
                <a:ea typeface="Times New Roman"/>
                <a:cs typeface="Simplified Arabic"/>
              </a:rPr>
              <a:t>التى</a:t>
            </a:r>
            <a:r>
              <a:rPr lang="ar-SA" dirty="0">
                <a:latin typeface="Times New Roman"/>
                <a:ea typeface="Times New Roman"/>
                <a:cs typeface="Simplified Arabic"/>
              </a:rPr>
              <a:t> أعدتها منظمة الصحة العالمية أن تقدم السكان في العمر والتوسع العمراني السريع هما أكثر العوامل المساهمة في زيادة معدلات انتشار ارتفاع ضغط الدم في المناطق الحضرية (منظمة الصحة </a:t>
            </a:r>
            <a:r>
              <a:rPr lang="ar-SA" dirty="0" smtClean="0">
                <a:latin typeface="Times New Roman"/>
                <a:ea typeface="Times New Roman"/>
                <a:cs typeface="Simplified Arabic"/>
              </a:rPr>
              <a:t>العالمية،2013</a:t>
            </a:r>
            <a:endParaRPr lang="ar-SA" dirty="0"/>
          </a:p>
        </p:txBody>
      </p:sp>
    </p:spTree>
    <p:extLst>
      <p:ext uri="{BB962C8B-B14F-4D97-AF65-F5344CB8AC3E}">
        <p14:creationId xmlns:p14="http://schemas.microsoft.com/office/powerpoint/2010/main" val="3705416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417" y="836712"/>
            <a:ext cx="4314483" cy="534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836712"/>
            <a:ext cx="4316736" cy="534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796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0000"/>
          </a:solidFill>
        </p:spPr>
        <p:txBody>
          <a:bodyPr>
            <a:normAutofit/>
          </a:bodyPr>
          <a:lstStyle/>
          <a:p>
            <a:r>
              <a:rPr lang="ar-SA" sz="5400" b="1" dirty="0">
                <a:solidFill>
                  <a:schemeClr val="bg1"/>
                </a:solidFill>
              </a:rPr>
              <a:t>النمو السكاني وتفاقم أزمة السكن</a:t>
            </a:r>
          </a:p>
        </p:txBody>
      </p:sp>
      <p:sp>
        <p:nvSpPr>
          <p:cNvPr id="3" name="عنصر نائب للمحتوى 2"/>
          <p:cNvSpPr>
            <a:spLocks noGrp="1"/>
          </p:cNvSpPr>
          <p:nvPr>
            <p:ph idx="1"/>
          </p:nvPr>
        </p:nvSpPr>
        <p:spPr>
          <a:xfrm>
            <a:off x="457200" y="1556792"/>
            <a:ext cx="8229600" cy="4569371"/>
          </a:xfrm>
          <a:solidFill>
            <a:srgbClr val="002060"/>
          </a:solidFill>
        </p:spPr>
        <p:txBody>
          <a:bodyPr>
            <a:normAutofit fontScale="92500"/>
          </a:bodyPr>
          <a:lstStyle/>
          <a:p>
            <a:pPr marL="0" indent="0" algn="justLow">
              <a:buNone/>
            </a:pPr>
            <a:r>
              <a:rPr lang="ar-SA" sz="4400" b="1" dirty="0" smtClean="0">
                <a:solidFill>
                  <a:schemeClr val="bg1"/>
                </a:solidFill>
              </a:rPr>
              <a:t>النمو </a:t>
            </a:r>
            <a:r>
              <a:rPr lang="ar-SA" sz="4400" b="1" dirty="0">
                <a:solidFill>
                  <a:schemeClr val="bg1"/>
                </a:solidFill>
              </a:rPr>
              <a:t>السكاني </a:t>
            </a:r>
            <a:r>
              <a:rPr lang="ar-SA" sz="4400" b="1" dirty="0" smtClean="0">
                <a:solidFill>
                  <a:schemeClr val="bg1"/>
                </a:solidFill>
                <a:ea typeface="+mj-ea"/>
                <a:cs typeface="Times New Roman"/>
              </a:rPr>
              <a:t>له </a:t>
            </a:r>
            <a:r>
              <a:rPr lang="ar-SA" sz="4400" b="1" dirty="0">
                <a:solidFill>
                  <a:schemeClr val="bg1"/>
                </a:solidFill>
                <a:ea typeface="+mj-ea"/>
                <a:cs typeface="Times New Roman"/>
              </a:rPr>
              <a:t>أثرٌ واضحٌ في زيادة الطلب على الوحدات السكنية، فبعد أن كان عدد السكان في القطاع </a:t>
            </a:r>
            <a:r>
              <a:rPr lang="en-US" sz="4400" b="1" dirty="0" smtClean="0">
                <a:solidFill>
                  <a:schemeClr val="bg1"/>
                </a:solidFill>
                <a:ea typeface="+mj-ea"/>
                <a:cs typeface="Times New Roman"/>
              </a:rPr>
              <a:t>355900</a:t>
            </a:r>
            <a:r>
              <a:rPr lang="ar-SA" sz="4400" b="1" dirty="0" smtClean="0">
                <a:solidFill>
                  <a:schemeClr val="bg1"/>
                </a:solidFill>
                <a:ea typeface="+mj-ea"/>
                <a:cs typeface="Times New Roman"/>
              </a:rPr>
              <a:t> </a:t>
            </a:r>
            <a:r>
              <a:rPr lang="ar-SA" sz="4400" b="1" dirty="0">
                <a:solidFill>
                  <a:schemeClr val="bg1"/>
                </a:solidFill>
                <a:ea typeface="+mj-ea"/>
                <a:cs typeface="Times New Roman"/>
              </a:rPr>
              <a:t>نسمة عام </a:t>
            </a:r>
            <a:r>
              <a:rPr lang="en-US" sz="4400" b="1" dirty="0" smtClean="0">
                <a:solidFill>
                  <a:schemeClr val="bg1"/>
                </a:solidFill>
                <a:ea typeface="+mj-ea"/>
                <a:cs typeface="Times New Roman"/>
              </a:rPr>
              <a:t>1967</a:t>
            </a:r>
            <a:r>
              <a:rPr lang="ar-SA" sz="4400" b="1" dirty="0" smtClean="0">
                <a:solidFill>
                  <a:schemeClr val="bg1"/>
                </a:solidFill>
                <a:ea typeface="+mj-ea"/>
                <a:cs typeface="Times New Roman"/>
              </a:rPr>
              <a:t> بلغ نحو </a:t>
            </a:r>
            <a:r>
              <a:rPr lang="en-US" sz="4400" b="1" dirty="0" smtClean="0">
                <a:solidFill>
                  <a:schemeClr val="bg1"/>
                </a:solidFill>
                <a:ea typeface="+mj-ea"/>
                <a:cs typeface="Times New Roman"/>
              </a:rPr>
              <a:t>2</a:t>
            </a:r>
            <a:r>
              <a:rPr lang="ar-SA" sz="4400" b="1" dirty="0" smtClean="0">
                <a:solidFill>
                  <a:schemeClr val="bg1"/>
                </a:solidFill>
                <a:ea typeface="+mj-ea"/>
                <a:cs typeface="Times New Roman"/>
              </a:rPr>
              <a:t> مليون نسمة عام </a:t>
            </a:r>
            <a:r>
              <a:rPr lang="en-US" sz="4400" b="1" dirty="0" smtClean="0">
                <a:solidFill>
                  <a:schemeClr val="bg1"/>
                </a:solidFill>
                <a:ea typeface="+mj-ea"/>
                <a:cs typeface="Times New Roman"/>
              </a:rPr>
              <a:t>2017</a:t>
            </a:r>
            <a:r>
              <a:rPr lang="ar-SA" sz="4400" b="1" dirty="0" smtClean="0">
                <a:solidFill>
                  <a:schemeClr val="bg1"/>
                </a:solidFill>
                <a:ea typeface="+mj-ea"/>
                <a:cs typeface="Times New Roman"/>
              </a:rPr>
              <a:t> أي </a:t>
            </a:r>
            <a:r>
              <a:rPr lang="ar-SA" sz="4400" b="1" dirty="0">
                <a:solidFill>
                  <a:schemeClr val="bg1"/>
                </a:solidFill>
                <a:ea typeface="+mj-ea"/>
                <a:cs typeface="Times New Roman"/>
              </a:rPr>
              <a:t>بزيادة </a:t>
            </a:r>
            <a:r>
              <a:rPr lang="ar-SA" sz="4400" b="1" dirty="0" smtClean="0">
                <a:solidFill>
                  <a:schemeClr val="bg1"/>
                </a:solidFill>
                <a:ea typeface="+mj-ea"/>
                <a:cs typeface="Times New Roman"/>
              </a:rPr>
              <a:t> </a:t>
            </a:r>
            <a:r>
              <a:rPr lang="en-US" sz="4400" b="1" dirty="0" smtClean="0">
                <a:solidFill>
                  <a:schemeClr val="bg1"/>
                </a:solidFill>
                <a:ea typeface="+mj-ea"/>
                <a:cs typeface="Times New Roman"/>
              </a:rPr>
              <a:t> 5.6 </a:t>
            </a:r>
            <a:r>
              <a:rPr lang="ar-SA" sz="4400" b="1" dirty="0" smtClean="0">
                <a:solidFill>
                  <a:schemeClr val="bg1"/>
                </a:solidFill>
                <a:ea typeface="+mj-ea"/>
                <a:cs typeface="Times New Roman"/>
              </a:rPr>
              <a:t>مرة</a:t>
            </a:r>
            <a:r>
              <a:rPr lang="ar-SA" sz="4400" b="1" dirty="0">
                <a:solidFill>
                  <a:schemeClr val="bg1"/>
                </a:solidFill>
                <a:ea typeface="+mj-ea"/>
                <a:cs typeface="Times New Roman"/>
              </a:rPr>
              <a:t>، </a:t>
            </a:r>
            <a:r>
              <a:rPr lang="ar-SA" sz="4400" b="1" dirty="0" smtClean="0">
                <a:solidFill>
                  <a:schemeClr val="bg1"/>
                </a:solidFill>
                <a:ea typeface="+mj-ea"/>
                <a:cs typeface="Times New Roman"/>
              </a:rPr>
              <a:t>ومن المتوقع ان يبلغ سنة </a:t>
            </a:r>
            <a:r>
              <a:rPr lang="en-US" sz="4400" b="1" dirty="0" smtClean="0">
                <a:solidFill>
                  <a:schemeClr val="bg1"/>
                </a:solidFill>
                <a:ea typeface="+mj-ea"/>
                <a:cs typeface="Times New Roman"/>
              </a:rPr>
              <a:t> 2030</a:t>
            </a:r>
            <a:r>
              <a:rPr lang="ar-SA" sz="4400" b="1" dirty="0" smtClean="0">
                <a:solidFill>
                  <a:schemeClr val="bg1"/>
                </a:solidFill>
                <a:ea typeface="+mj-ea"/>
                <a:cs typeface="Times New Roman"/>
              </a:rPr>
              <a:t> نحو </a:t>
            </a:r>
            <a:r>
              <a:rPr lang="en-US" sz="4400" b="1" dirty="0" smtClean="0">
                <a:solidFill>
                  <a:schemeClr val="bg1"/>
                </a:solidFill>
                <a:ea typeface="+mj-ea"/>
                <a:cs typeface="Times New Roman"/>
              </a:rPr>
              <a:t> 3.137.000</a:t>
            </a:r>
            <a:r>
              <a:rPr lang="ar-SA" sz="4400" b="1" dirty="0" smtClean="0">
                <a:solidFill>
                  <a:schemeClr val="bg1"/>
                </a:solidFill>
                <a:ea typeface="+mj-ea"/>
                <a:cs typeface="Times New Roman"/>
              </a:rPr>
              <a:t>نسمة بزياد</a:t>
            </a:r>
            <a:r>
              <a:rPr lang="en-US" sz="4400" b="1" dirty="0" smtClean="0">
                <a:solidFill>
                  <a:schemeClr val="bg1"/>
                </a:solidFill>
                <a:ea typeface="+mj-ea"/>
                <a:cs typeface="Times New Roman"/>
              </a:rPr>
              <a:t> 1.5 </a:t>
            </a:r>
            <a:r>
              <a:rPr lang="ar-SA" sz="4400" b="1" dirty="0" smtClean="0">
                <a:solidFill>
                  <a:schemeClr val="bg1"/>
                </a:solidFill>
                <a:ea typeface="+mj-ea"/>
                <a:cs typeface="Times New Roman"/>
              </a:rPr>
              <a:t>مرة عن سنة </a:t>
            </a:r>
            <a:r>
              <a:rPr lang="en-US" sz="4400" b="1" dirty="0" smtClean="0">
                <a:solidFill>
                  <a:schemeClr val="bg1"/>
                </a:solidFill>
                <a:ea typeface="+mj-ea"/>
                <a:cs typeface="Times New Roman"/>
              </a:rPr>
              <a:t>2017</a:t>
            </a:r>
            <a:r>
              <a:rPr lang="ar-SA" sz="4400" b="1" dirty="0" smtClean="0">
                <a:solidFill>
                  <a:schemeClr val="bg1"/>
                </a:solidFill>
                <a:ea typeface="+mj-ea"/>
                <a:cs typeface="Times New Roman"/>
              </a:rPr>
              <a:t> و يشكل اللاجئون في القطاع </a:t>
            </a:r>
            <a:r>
              <a:rPr lang="en-US" sz="4400" b="1" dirty="0" smtClean="0">
                <a:solidFill>
                  <a:schemeClr val="bg1"/>
                </a:solidFill>
                <a:ea typeface="+mj-ea"/>
                <a:cs typeface="Times New Roman"/>
              </a:rPr>
              <a:t>67</a:t>
            </a:r>
            <a:r>
              <a:rPr lang="ar-SA" sz="4400" b="1" dirty="0" smtClean="0">
                <a:solidFill>
                  <a:schemeClr val="bg1"/>
                </a:solidFill>
                <a:ea typeface="+mj-ea"/>
                <a:cs typeface="Times New Roman"/>
              </a:rPr>
              <a:t>%</a:t>
            </a:r>
            <a:endParaRPr lang="ar-SA" sz="4400" b="1" dirty="0">
              <a:solidFill>
                <a:schemeClr val="bg1"/>
              </a:solidFill>
            </a:endParaRPr>
          </a:p>
        </p:txBody>
      </p:sp>
    </p:spTree>
    <p:extLst>
      <p:ext uri="{BB962C8B-B14F-4D97-AF65-F5344CB8AC3E}">
        <p14:creationId xmlns:p14="http://schemas.microsoft.com/office/powerpoint/2010/main" val="458767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627" y="332656"/>
            <a:ext cx="8178759"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915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54162"/>
          </a:xfrm>
          <a:solidFill>
            <a:srgbClr val="FFFF00"/>
          </a:solidFill>
        </p:spPr>
        <p:txBody>
          <a:bodyPr>
            <a:normAutofit/>
          </a:bodyPr>
          <a:lstStyle/>
          <a:p>
            <a:pPr>
              <a:lnSpc>
                <a:spcPct val="115000"/>
              </a:lnSpc>
            </a:pPr>
            <a:r>
              <a:rPr lang="ar-SA" sz="3600" b="1" dirty="0">
                <a:solidFill>
                  <a:srgbClr val="000000"/>
                </a:solidFill>
                <a:latin typeface="Times New Roman"/>
                <a:ea typeface="Times New Roman"/>
                <a:cs typeface="Simplified Arabic"/>
              </a:rPr>
              <a:t>العجز السكني </a:t>
            </a:r>
            <a:r>
              <a:rPr lang="ar-SA" sz="3600" b="1" dirty="0" smtClean="0">
                <a:solidFill>
                  <a:srgbClr val="000000"/>
                </a:solidFill>
                <a:latin typeface="Times New Roman"/>
                <a:ea typeface="Times New Roman"/>
                <a:cs typeface="Simplified Arabic"/>
              </a:rPr>
              <a:t>وتقدير </a:t>
            </a:r>
            <a:r>
              <a:rPr lang="ar-SA" sz="3600" b="1" dirty="0">
                <a:solidFill>
                  <a:srgbClr val="000000"/>
                </a:solidFill>
                <a:latin typeface="Times New Roman"/>
                <a:ea typeface="Times New Roman"/>
                <a:cs typeface="Simplified Arabic"/>
              </a:rPr>
              <a:t>الحاجة السكنية خلال الفترة من 2007-2017 في قطاع غزة</a:t>
            </a:r>
            <a:endParaRPr lang="en-US" sz="3600" b="1" dirty="0">
              <a:ea typeface="Calibri"/>
              <a:cs typeface="Aria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35735276"/>
              </p:ext>
            </p:extLst>
          </p:nvPr>
        </p:nvGraphicFramePr>
        <p:xfrm>
          <a:off x="539551" y="1700808"/>
          <a:ext cx="7776864" cy="2688461"/>
        </p:xfrm>
        <a:graphic>
          <a:graphicData uri="http://schemas.openxmlformats.org/drawingml/2006/table">
            <a:tbl>
              <a:tblPr rtl="1" firstRow="1" firstCol="1" bandRow="1"/>
              <a:tblGrid>
                <a:gridCol w="1016101"/>
                <a:gridCol w="1614571"/>
                <a:gridCol w="1448329"/>
                <a:gridCol w="1232621"/>
                <a:gridCol w="1232621"/>
                <a:gridCol w="1232621"/>
              </a:tblGrid>
              <a:tr h="1987421">
                <a:tc>
                  <a:txBody>
                    <a:bodyPr/>
                    <a:lstStyle/>
                    <a:p>
                      <a:pPr algn="ctr" rtl="1">
                        <a:lnSpc>
                          <a:spcPct val="115000"/>
                        </a:lnSpc>
                        <a:spcAft>
                          <a:spcPts val="0"/>
                        </a:spcAft>
                      </a:pPr>
                      <a:r>
                        <a:rPr lang="ar-SA" sz="1800" b="1" dirty="0">
                          <a:solidFill>
                            <a:srgbClr val="000000"/>
                          </a:solidFill>
                          <a:effectLst/>
                          <a:latin typeface="Times New Roman"/>
                          <a:ea typeface="Times New Roman"/>
                          <a:cs typeface="Simplified Arabic"/>
                        </a:rPr>
                        <a:t>السنوات</a:t>
                      </a:r>
                      <a:endParaRPr lang="en-US" sz="18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ar-SA" sz="1800" b="1" dirty="0">
                          <a:solidFill>
                            <a:srgbClr val="000000"/>
                          </a:solidFill>
                          <a:effectLst/>
                          <a:latin typeface="Times New Roman"/>
                          <a:ea typeface="Times New Roman"/>
                          <a:cs typeface="Simplified Arabic"/>
                        </a:rPr>
                        <a:t>عدد الأسر الجديدة خلال الفترة من 2007-2017</a:t>
                      </a:r>
                      <a:r>
                        <a:rPr lang="ar-SA" sz="1800" b="1" baseline="30000" dirty="0">
                          <a:solidFill>
                            <a:srgbClr val="000000"/>
                          </a:solidFill>
                          <a:effectLst/>
                          <a:latin typeface="Times New Roman"/>
                          <a:ea typeface="Times New Roman"/>
                          <a:cs typeface="Simplified Arabic"/>
                        </a:rPr>
                        <a:t>(1)</a:t>
                      </a:r>
                      <a:endParaRPr lang="en-US" sz="18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ar-SA" sz="1800" b="1" dirty="0">
                          <a:solidFill>
                            <a:srgbClr val="000000"/>
                          </a:solidFill>
                          <a:effectLst/>
                          <a:latin typeface="Times New Roman"/>
                          <a:ea typeface="Times New Roman"/>
                          <a:cs typeface="Simplified Arabic"/>
                        </a:rPr>
                        <a:t>عدد المساكن المطلوبة للأسر الجديدة</a:t>
                      </a:r>
                      <a:r>
                        <a:rPr lang="ar-SA" sz="1800" b="1" baseline="30000" dirty="0">
                          <a:solidFill>
                            <a:srgbClr val="000000"/>
                          </a:solidFill>
                          <a:effectLst/>
                          <a:latin typeface="Times New Roman"/>
                          <a:ea typeface="Times New Roman"/>
                          <a:cs typeface="Simplified Arabic"/>
                        </a:rPr>
                        <a:t>(2)</a:t>
                      </a:r>
                      <a:endParaRPr lang="en-US" sz="18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ar-SA" sz="1800" b="1" dirty="0">
                          <a:solidFill>
                            <a:srgbClr val="000000"/>
                          </a:solidFill>
                          <a:effectLst/>
                          <a:latin typeface="Times New Roman"/>
                          <a:ea typeface="Times New Roman"/>
                          <a:cs typeface="Simplified Arabic"/>
                        </a:rPr>
                        <a:t>الحاجة المرتبطة</a:t>
                      </a:r>
                      <a:endParaRPr lang="en-US" sz="1800" b="1" dirty="0">
                        <a:effectLst/>
                        <a:latin typeface="Calibri"/>
                        <a:ea typeface="Calibri"/>
                        <a:cs typeface="Arial"/>
                      </a:endParaRPr>
                    </a:p>
                    <a:p>
                      <a:pPr algn="ctr" rtl="1">
                        <a:lnSpc>
                          <a:spcPct val="115000"/>
                        </a:lnSpc>
                        <a:spcAft>
                          <a:spcPts val="0"/>
                        </a:spcAft>
                      </a:pPr>
                      <a:r>
                        <a:rPr lang="ar-SA" sz="1800" b="1" dirty="0">
                          <a:solidFill>
                            <a:srgbClr val="000000"/>
                          </a:solidFill>
                          <a:effectLst/>
                          <a:latin typeface="Times New Roman"/>
                          <a:ea typeface="Times New Roman"/>
                          <a:cs typeface="Simplified Arabic"/>
                        </a:rPr>
                        <a:t>بنسبة الشاغر</a:t>
                      </a:r>
                      <a:r>
                        <a:rPr lang="ar-SA" sz="1800" b="1" baseline="30000" dirty="0">
                          <a:solidFill>
                            <a:srgbClr val="000000"/>
                          </a:solidFill>
                          <a:effectLst/>
                          <a:latin typeface="Times New Roman"/>
                          <a:ea typeface="Times New Roman"/>
                          <a:cs typeface="Simplified Arabic"/>
                        </a:rPr>
                        <a:t>(3)</a:t>
                      </a:r>
                      <a:endParaRPr lang="en-US" sz="18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ar-SA" sz="1800" b="1" dirty="0">
                          <a:solidFill>
                            <a:srgbClr val="000000"/>
                          </a:solidFill>
                          <a:effectLst/>
                          <a:latin typeface="Times New Roman"/>
                          <a:ea typeface="Times New Roman"/>
                          <a:cs typeface="Simplified Arabic"/>
                        </a:rPr>
                        <a:t>الوحدات التالفة للاستبدال</a:t>
                      </a:r>
                      <a:r>
                        <a:rPr lang="ar-SA" sz="1800" b="1" baseline="30000" dirty="0">
                          <a:solidFill>
                            <a:srgbClr val="000000"/>
                          </a:solidFill>
                          <a:effectLst/>
                          <a:latin typeface="Times New Roman"/>
                          <a:ea typeface="Times New Roman"/>
                          <a:cs typeface="Simplified Arabic"/>
                        </a:rPr>
                        <a:t>(4)</a:t>
                      </a:r>
                      <a:endParaRPr lang="en-US" sz="18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ar-SA" sz="1800" b="1" dirty="0">
                          <a:solidFill>
                            <a:srgbClr val="000000"/>
                          </a:solidFill>
                          <a:effectLst/>
                          <a:latin typeface="Times New Roman"/>
                          <a:ea typeface="Times New Roman"/>
                          <a:cs typeface="Simplified Arabic"/>
                        </a:rPr>
                        <a:t>إجمالي عدد الوحدات المطلوبة</a:t>
                      </a:r>
                      <a:r>
                        <a:rPr lang="ar-SA" sz="1800" b="1" baseline="30000" dirty="0">
                          <a:solidFill>
                            <a:srgbClr val="000000"/>
                          </a:solidFill>
                          <a:effectLst/>
                          <a:latin typeface="Times New Roman"/>
                          <a:ea typeface="Times New Roman"/>
                          <a:cs typeface="Simplified Arabic"/>
                        </a:rPr>
                        <a:t>(6)</a:t>
                      </a:r>
                      <a:endParaRPr lang="en-US" sz="18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76875">
                <a:tc>
                  <a:txBody>
                    <a:bodyPr/>
                    <a:lstStyle/>
                    <a:p>
                      <a:pPr algn="ctr" rtl="1">
                        <a:lnSpc>
                          <a:spcPct val="115000"/>
                        </a:lnSpc>
                        <a:spcAft>
                          <a:spcPts val="0"/>
                        </a:spcAft>
                      </a:pPr>
                      <a:r>
                        <a:rPr lang="ar-SA" sz="2000" b="1" dirty="0">
                          <a:solidFill>
                            <a:srgbClr val="000000"/>
                          </a:solidFill>
                          <a:effectLst/>
                          <a:latin typeface="Times New Roman"/>
                          <a:ea typeface="Times New Roman"/>
                          <a:cs typeface="Simplified Arabic"/>
                        </a:rPr>
                        <a:t>2007 -2017م</a:t>
                      </a:r>
                      <a:endParaRPr lang="en-US" sz="20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000" b="1" dirty="0">
                          <a:solidFill>
                            <a:srgbClr val="000000"/>
                          </a:solidFill>
                          <a:effectLst/>
                          <a:latin typeface="Times New Roman"/>
                          <a:ea typeface="Times New Roman"/>
                          <a:cs typeface="Simplified Arabic"/>
                        </a:rPr>
                        <a:t>138447</a:t>
                      </a:r>
                      <a:endParaRPr lang="en-US" sz="20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000" b="1" dirty="0">
                          <a:solidFill>
                            <a:srgbClr val="000000"/>
                          </a:solidFill>
                          <a:effectLst/>
                          <a:latin typeface="Times New Roman"/>
                          <a:ea typeface="Times New Roman"/>
                          <a:cs typeface="Simplified Arabic"/>
                        </a:rPr>
                        <a:t>138447</a:t>
                      </a:r>
                      <a:endParaRPr lang="en-US" sz="20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000" b="1" dirty="0">
                          <a:solidFill>
                            <a:srgbClr val="000000"/>
                          </a:solidFill>
                          <a:effectLst/>
                          <a:latin typeface="Times New Roman"/>
                          <a:ea typeface="Times New Roman"/>
                          <a:cs typeface="Simplified Arabic"/>
                        </a:rPr>
                        <a:t>11075</a:t>
                      </a:r>
                      <a:endParaRPr lang="en-US" sz="20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000" b="1" dirty="0">
                          <a:solidFill>
                            <a:srgbClr val="000000"/>
                          </a:solidFill>
                          <a:effectLst/>
                          <a:latin typeface="Times New Roman"/>
                          <a:ea typeface="Times New Roman"/>
                          <a:cs typeface="Simplified Arabic"/>
                        </a:rPr>
                        <a:t>31621</a:t>
                      </a:r>
                      <a:endParaRPr lang="en-US" sz="20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400" b="1" dirty="0">
                          <a:solidFill>
                            <a:srgbClr val="FF0000"/>
                          </a:solidFill>
                          <a:effectLst/>
                          <a:latin typeface="Times New Roman"/>
                          <a:ea typeface="Times New Roman"/>
                          <a:cs typeface="Simplified Arabic"/>
                        </a:rPr>
                        <a:t>181143</a:t>
                      </a:r>
                      <a:endParaRPr lang="en-US" sz="24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مستطيل 4"/>
          <p:cNvSpPr/>
          <p:nvPr/>
        </p:nvSpPr>
        <p:spPr>
          <a:xfrm>
            <a:off x="395536" y="4653136"/>
            <a:ext cx="8424936" cy="2062103"/>
          </a:xfrm>
          <a:prstGeom prst="rect">
            <a:avLst/>
          </a:prstGeom>
          <a:solidFill>
            <a:srgbClr val="CC0066"/>
          </a:solidFill>
        </p:spPr>
        <p:txBody>
          <a:bodyPr wrap="square">
            <a:spAutoFit/>
          </a:bodyPr>
          <a:lstStyle/>
          <a:p>
            <a:pPr algn="justLow"/>
            <a:r>
              <a:rPr lang="ar-SA" sz="3200" b="1" dirty="0">
                <a:solidFill>
                  <a:schemeClr val="bg1"/>
                </a:solidFill>
                <a:latin typeface="Times New Roman"/>
                <a:ea typeface="Times New Roman"/>
                <a:cs typeface="Simplified Arabic"/>
              </a:rPr>
              <a:t>حيث إن عدد الوحدات السكنية التي أُنشِئَت وسيتم إنشاؤها خلال فترة الدراسة من 2007-2017 لا تشكل سوى 21% من الاحتياجات السكنية لنفس الفترة وبالتالي هناك عجز كبير متراكم من الاحتياجات السكنية، </a:t>
            </a:r>
            <a:endParaRPr lang="ar-SA" sz="3200" b="1" dirty="0">
              <a:solidFill>
                <a:schemeClr val="bg1"/>
              </a:solidFill>
            </a:endParaRPr>
          </a:p>
        </p:txBody>
      </p:sp>
    </p:spTree>
    <p:extLst>
      <p:ext uri="{BB962C8B-B14F-4D97-AF65-F5344CB8AC3E}">
        <p14:creationId xmlns:p14="http://schemas.microsoft.com/office/powerpoint/2010/main" val="2695210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936104"/>
          </a:xfrm>
          <a:solidFill>
            <a:srgbClr val="FFFF00"/>
          </a:solidFill>
        </p:spPr>
        <p:txBody>
          <a:bodyPr>
            <a:noAutofit/>
          </a:bodyPr>
          <a:lstStyle/>
          <a:p>
            <a:pPr lvl="0"/>
            <a:r>
              <a:rPr lang="ar-SA" sz="3200" b="1" dirty="0" smtClean="0">
                <a:latin typeface="Simplified Arabic" pitchFamily="18" charset="-78"/>
                <a:ea typeface="Times New Roman" pitchFamily="18" charset="0"/>
                <a:cs typeface="Simplified Arabic" pitchFamily="18" charset="-78"/>
              </a:rPr>
              <a:t>النمو السكاني و اتجاهات </a:t>
            </a:r>
            <a:r>
              <a:rPr lang="ar-SA" sz="3200" b="1" dirty="0">
                <a:latin typeface="Simplified Arabic" pitchFamily="18" charset="-78"/>
                <a:ea typeface="Times New Roman" pitchFamily="18" charset="0"/>
                <a:cs typeface="Simplified Arabic" pitchFamily="18" charset="-78"/>
              </a:rPr>
              <a:t>الكثافة </a:t>
            </a:r>
            <a:r>
              <a:rPr lang="ar-SA" sz="3200" b="1" dirty="0" smtClean="0">
                <a:latin typeface="Simplified Arabic" pitchFamily="18" charset="-78"/>
                <a:ea typeface="Times New Roman" pitchFamily="18" charset="0"/>
                <a:cs typeface="Simplified Arabic" pitchFamily="18" charset="-78"/>
              </a:rPr>
              <a:t>السكانية العامة في قطاع غزة</a:t>
            </a:r>
            <a:endParaRPr lang="ar-SA" sz="32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524751232"/>
              </p:ext>
            </p:extLst>
          </p:nvPr>
        </p:nvGraphicFramePr>
        <p:xfrm>
          <a:off x="251520" y="1196752"/>
          <a:ext cx="8784976" cy="5689968"/>
        </p:xfrm>
        <a:graphic>
          <a:graphicData uri="http://schemas.openxmlformats.org/drawingml/2006/table">
            <a:tbl>
              <a:tblPr firstRow="1" firstCol="1" bandRow="1">
                <a:tableStyleId>{5DA37D80-6434-44D0-A028-1B22A696006F}</a:tableStyleId>
              </a:tblPr>
              <a:tblGrid>
                <a:gridCol w="3590381"/>
                <a:gridCol w="5194595"/>
              </a:tblGrid>
              <a:tr h="357310">
                <a:tc>
                  <a:txBody>
                    <a:bodyPr/>
                    <a:lstStyle/>
                    <a:p>
                      <a:pPr algn="ctr" rtl="1">
                        <a:lnSpc>
                          <a:spcPts val="1500"/>
                        </a:lnSpc>
                        <a:spcAft>
                          <a:spcPts val="0"/>
                        </a:spcAft>
                      </a:pPr>
                      <a:r>
                        <a:rPr lang="ar-SA" sz="2000" dirty="0">
                          <a:effectLst/>
                        </a:rPr>
                        <a:t>قطاع غزة</a:t>
                      </a:r>
                      <a:endParaRPr lang="en-US" sz="2800" b="1" dirty="0">
                        <a:effectLst/>
                        <a:latin typeface="Calibri"/>
                        <a:ea typeface="Calibri"/>
                        <a:cs typeface="Arial"/>
                      </a:endParaRPr>
                    </a:p>
                  </a:txBody>
                  <a:tcPr marL="68580" marR="68580" marT="0" marB="0" anchor="ctr"/>
                </a:tc>
                <a:tc rowSpan="2">
                  <a:txBody>
                    <a:bodyPr/>
                    <a:lstStyle/>
                    <a:p>
                      <a:pPr algn="ctr" rtl="1">
                        <a:lnSpc>
                          <a:spcPct val="115000"/>
                        </a:lnSpc>
                        <a:spcAft>
                          <a:spcPts val="0"/>
                        </a:spcAft>
                      </a:pPr>
                      <a:r>
                        <a:rPr lang="ar-SA" sz="2000" dirty="0">
                          <a:effectLst/>
                        </a:rPr>
                        <a:t>السنة</a:t>
                      </a:r>
                      <a:endParaRPr lang="en-US" sz="2800" b="1" dirty="0">
                        <a:effectLst/>
                        <a:latin typeface="Calibri"/>
                        <a:ea typeface="Calibri"/>
                        <a:cs typeface="Arial"/>
                      </a:endParaRPr>
                    </a:p>
                  </a:txBody>
                  <a:tcPr marL="68580" marR="68580" marT="0" marB="0" anchor="ctr"/>
                </a:tc>
              </a:tr>
              <a:tr h="578794">
                <a:tc>
                  <a:txBody>
                    <a:bodyPr/>
                    <a:lstStyle/>
                    <a:p>
                      <a:pPr algn="ctr" rtl="1">
                        <a:lnSpc>
                          <a:spcPts val="1500"/>
                        </a:lnSpc>
                        <a:spcAft>
                          <a:spcPts val="0"/>
                        </a:spcAft>
                      </a:pPr>
                      <a:r>
                        <a:rPr lang="ar-SA" sz="2000">
                          <a:effectLst/>
                        </a:rPr>
                        <a:t>نسمة/كم</a:t>
                      </a:r>
                      <a:r>
                        <a:rPr lang="ar-SA" sz="2000" baseline="30000">
                          <a:effectLst/>
                        </a:rPr>
                        <a:t>2</a:t>
                      </a:r>
                      <a:endParaRPr lang="en-US" sz="2800" b="1">
                        <a:effectLst/>
                        <a:latin typeface="Calibri"/>
                        <a:ea typeface="Calibri"/>
                        <a:cs typeface="Arial"/>
                      </a:endParaRPr>
                    </a:p>
                  </a:txBody>
                  <a:tcPr marL="68580" marR="68580" marT="0" marB="0" anchor="ctr"/>
                </a:tc>
                <a:tc vMerge="1">
                  <a:txBody>
                    <a:bodyPr/>
                    <a:lstStyle/>
                    <a:p>
                      <a:pPr rtl="1"/>
                      <a:endParaRPr lang="ar-SA"/>
                    </a:p>
                  </a:txBody>
                  <a:tcPr/>
                </a:tc>
              </a:tr>
              <a:tr h="393930">
                <a:tc>
                  <a:txBody>
                    <a:bodyPr/>
                    <a:lstStyle/>
                    <a:p>
                      <a:pPr algn="ctr" rtl="1">
                        <a:lnSpc>
                          <a:spcPct val="115000"/>
                        </a:lnSpc>
                        <a:spcAft>
                          <a:spcPts val="0"/>
                        </a:spcAft>
                      </a:pPr>
                      <a:r>
                        <a:rPr lang="ar-SA" sz="2800" smtClean="0">
                          <a:effectLst/>
                        </a:rPr>
                        <a:t>225</a:t>
                      </a:r>
                      <a:endParaRPr lang="en-US" sz="3600" b="1"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800" dirty="0">
                          <a:effectLst/>
                        </a:rPr>
                        <a:t>1948</a:t>
                      </a:r>
                      <a:endParaRPr lang="en-US" sz="3600" b="1" dirty="0">
                        <a:effectLst/>
                        <a:latin typeface="Calibri"/>
                        <a:ea typeface="Calibri"/>
                        <a:cs typeface="Arial"/>
                      </a:endParaRPr>
                    </a:p>
                  </a:txBody>
                  <a:tcPr marL="68580" marR="68580" marT="0" marB="0" anchor="ctr"/>
                </a:tc>
              </a:tr>
              <a:tr h="393930">
                <a:tc>
                  <a:txBody>
                    <a:bodyPr/>
                    <a:lstStyle/>
                    <a:p>
                      <a:pPr algn="ctr" rtl="1">
                        <a:lnSpc>
                          <a:spcPct val="115000"/>
                        </a:lnSpc>
                        <a:spcAft>
                          <a:spcPts val="0"/>
                        </a:spcAft>
                      </a:pPr>
                      <a:r>
                        <a:rPr lang="ar-SA" sz="2800" dirty="0" smtClean="0">
                          <a:effectLst/>
                        </a:rPr>
                        <a:t>2800</a:t>
                      </a:r>
                      <a:endParaRPr lang="en-US" sz="3600" b="1"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800" dirty="0">
                          <a:effectLst/>
                        </a:rPr>
                        <a:t>1997</a:t>
                      </a:r>
                      <a:endParaRPr lang="en-US" sz="3600" b="1" dirty="0">
                        <a:effectLst/>
                        <a:latin typeface="Calibri"/>
                        <a:ea typeface="Calibri"/>
                        <a:cs typeface="Arial"/>
                      </a:endParaRPr>
                    </a:p>
                  </a:txBody>
                  <a:tcPr marL="68580" marR="68580" marT="0" marB="0" anchor="ctr"/>
                </a:tc>
              </a:tr>
              <a:tr h="393930">
                <a:tc>
                  <a:txBody>
                    <a:bodyPr/>
                    <a:lstStyle/>
                    <a:p>
                      <a:pPr algn="ctr" rtl="1">
                        <a:lnSpc>
                          <a:spcPct val="115000"/>
                        </a:lnSpc>
                        <a:spcAft>
                          <a:spcPts val="0"/>
                        </a:spcAft>
                      </a:pPr>
                      <a:r>
                        <a:rPr lang="ar-SA" sz="2800" dirty="0" smtClean="0">
                          <a:effectLst/>
                        </a:rPr>
                        <a:t>5204</a:t>
                      </a:r>
                      <a:endParaRPr lang="en-US" sz="3600" b="1"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800" dirty="0" smtClean="0">
                          <a:effectLst/>
                        </a:rPr>
                        <a:t>2018</a:t>
                      </a:r>
                      <a:endParaRPr lang="en-US" sz="3600" b="1" dirty="0">
                        <a:effectLst/>
                        <a:latin typeface="Calibri"/>
                        <a:ea typeface="Calibri"/>
                        <a:cs typeface="Arial"/>
                      </a:endParaRPr>
                    </a:p>
                  </a:txBody>
                  <a:tcPr marL="68580" marR="68580" marT="0" marB="0" anchor="ctr"/>
                </a:tc>
              </a:tr>
              <a:tr h="909095">
                <a:tc>
                  <a:txBody>
                    <a:bodyPr/>
                    <a:lstStyle/>
                    <a:p>
                      <a:pPr algn="ctr" rtl="1">
                        <a:lnSpc>
                          <a:spcPct val="115000"/>
                        </a:lnSpc>
                        <a:spcAft>
                          <a:spcPts val="0"/>
                        </a:spcAft>
                      </a:pPr>
                      <a:r>
                        <a:rPr lang="ar-SA" sz="2800" b="1" dirty="0" smtClean="0">
                          <a:solidFill>
                            <a:schemeClr val="tx1"/>
                          </a:solidFill>
                          <a:effectLst/>
                        </a:rPr>
                        <a:t>2213%</a:t>
                      </a:r>
                    </a:p>
                    <a:p>
                      <a:pPr algn="ctr" rtl="1">
                        <a:lnSpc>
                          <a:spcPct val="115000"/>
                        </a:lnSpc>
                        <a:spcAft>
                          <a:spcPts val="0"/>
                        </a:spcAft>
                      </a:pPr>
                      <a:r>
                        <a:rPr lang="ar-SA" sz="2800" b="1" dirty="0" smtClean="0">
                          <a:solidFill>
                            <a:schemeClr val="tx1"/>
                          </a:solidFill>
                          <a:effectLst/>
                        </a:rPr>
                        <a:t>بلغت</a:t>
                      </a:r>
                      <a:r>
                        <a:rPr lang="ar-SA" sz="2800" b="1" baseline="0" dirty="0" smtClean="0">
                          <a:solidFill>
                            <a:schemeClr val="tx1"/>
                          </a:solidFill>
                          <a:effectLst/>
                        </a:rPr>
                        <a:t> الزيادة ( 23 مرة )</a:t>
                      </a:r>
                      <a:endParaRPr lang="en-US" sz="2800" b="1" dirty="0">
                        <a:solidFill>
                          <a:schemeClr val="tx1"/>
                        </a:solidFill>
                        <a:effectLst/>
                        <a:latin typeface="Calibri"/>
                        <a:ea typeface="Calibri"/>
                        <a:cs typeface="Arial"/>
                      </a:endParaRPr>
                    </a:p>
                  </a:txBody>
                  <a:tcPr marL="68580" marR="68580" marT="0" marB="0" anchor="ctr">
                    <a:solidFill>
                      <a:srgbClr val="002060">
                        <a:alpha val="20000"/>
                      </a:srgbClr>
                    </a:solidFill>
                  </a:tcPr>
                </a:tc>
                <a:tc>
                  <a:txBody>
                    <a:bodyPr/>
                    <a:lstStyle/>
                    <a:p>
                      <a:pPr algn="ctr" rtl="1">
                        <a:lnSpc>
                          <a:spcPct val="115000"/>
                        </a:lnSpc>
                        <a:spcAft>
                          <a:spcPts val="0"/>
                        </a:spcAft>
                      </a:pPr>
                      <a:r>
                        <a:rPr lang="ar-SA" sz="2800" b="1" dirty="0" smtClean="0">
                          <a:solidFill>
                            <a:schemeClr val="tx1"/>
                          </a:solidFill>
                          <a:effectLst/>
                        </a:rPr>
                        <a:t>نسبة الزيادة خلال الفترة 1948 – 2018</a:t>
                      </a:r>
                    </a:p>
                    <a:p>
                      <a:pPr algn="ctr" rtl="1">
                        <a:lnSpc>
                          <a:spcPct val="115000"/>
                        </a:lnSpc>
                        <a:spcAft>
                          <a:spcPts val="0"/>
                        </a:spcAft>
                      </a:pPr>
                      <a:r>
                        <a:rPr lang="ar-SA" sz="2800" b="1" dirty="0" smtClean="0">
                          <a:solidFill>
                            <a:schemeClr val="tx1"/>
                          </a:solidFill>
                          <a:effectLst/>
                        </a:rPr>
                        <a:t>( خلال 70 عامًا)</a:t>
                      </a:r>
                      <a:endParaRPr lang="en-US" sz="2800" b="1" dirty="0">
                        <a:solidFill>
                          <a:schemeClr val="tx1"/>
                        </a:solidFill>
                        <a:effectLst/>
                        <a:latin typeface="Calibri"/>
                        <a:ea typeface="Calibri"/>
                        <a:cs typeface="Arial"/>
                      </a:endParaRPr>
                    </a:p>
                  </a:txBody>
                  <a:tcPr marL="68580" marR="68580" marT="0" marB="0" anchor="ctr">
                    <a:solidFill>
                      <a:srgbClr val="002060">
                        <a:alpha val="20000"/>
                      </a:srgbClr>
                    </a:solidFill>
                  </a:tcPr>
                </a:tc>
              </a:tr>
              <a:tr h="297118">
                <a:tc>
                  <a:txBody>
                    <a:bodyPr/>
                    <a:lstStyle/>
                    <a:p>
                      <a:pPr algn="ctr" rtl="1">
                        <a:lnSpc>
                          <a:spcPct val="115000"/>
                        </a:lnSpc>
                        <a:spcAft>
                          <a:spcPts val="0"/>
                        </a:spcAft>
                      </a:pPr>
                      <a:r>
                        <a:rPr lang="ar-SA" sz="3200" dirty="0" smtClean="0">
                          <a:effectLst/>
                        </a:rPr>
                        <a:t>7805 ( 34 مرة )</a:t>
                      </a:r>
                      <a:endParaRPr lang="en-US" sz="4000" b="1"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3200" dirty="0" smtClean="0">
                          <a:effectLst/>
                        </a:rPr>
                        <a:t>2030</a:t>
                      </a:r>
                      <a:endParaRPr lang="en-US" sz="4000" b="1" dirty="0">
                        <a:effectLst/>
                        <a:latin typeface="Calibri"/>
                        <a:ea typeface="Calibri"/>
                        <a:cs typeface="Arial"/>
                      </a:endParaRPr>
                    </a:p>
                  </a:txBody>
                  <a:tcPr marL="68580" marR="68580" marT="0" marB="0" anchor="ctr"/>
                </a:tc>
              </a:tr>
              <a:tr h="439446">
                <a:tc>
                  <a:txBody>
                    <a:bodyPr/>
                    <a:lstStyle/>
                    <a:p>
                      <a:pPr algn="ctr" rtl="1">
                        <a:lnSpc>
                          <a:spcPct val="115000"/>
                        </a:lnSpc>
                        <a:spcAft>
                          <a:spcPts val="0"/>
                        </a:spcAft>
                      </a:pPr>
                      <a:r>
                        <a:rPr lang="ar-SA" sz="2800" dirty="0" smtClean="0">
                          <a:effectLst/>
                        </a:rPr>
                        <a:t>11643</a:t>
                      </a:r>
                      <a:endParaRPr lang="en-US" sz="2800" b="1"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2800" dirty="0" smtClean="0">
                          <a:effectLst/>
                        </a:rPr>
                        <a:t>2048</a:t>
                      </a:r>
                      <a:endParaRPr lang="en-US" sz="2800" b="1" dirty="0">
                        <a:effectLst/>
                        <a:latin typeface="Calibri"/>
                        <a:ea typeface="Calibri"/>
                        <a:cs typeface="Arial"/>
                      </a:endParaRPr>
                    </a:p>
                  </a:txBody>
                  <a:tcPr marL="68580" marR="68580" marT="0" marB="0" anchor="ctr"/>
                </a:tc>
              </a:tr>
              <a:tr h="1120278">
                <a:tc>
                  <a:txBody>
                    <a:bodyPr/>
                    <a:lstStyle/>
                    <a:p>
                      <a:pPr algn="ctr" rtl="1">
                        <a:lnSpc>
                          <a:spcPts val="1200"/>
                        </a:lnSpc>
                        <a:spcAft>
                          <a:spcPts val="0"/>
                        </a:spcAft>
                      </a:pPr>
                      <a:r>
                        <a:rPr lang="ar-SA" sz="3200" b="1" dirty="0" smtClean="0">
                          <a:solidFill>
                            <a:schemeClr val="bg1"/>
                          </a:solidFill>
                          <a:effectLst/>
                        </a:rPr>
                        <a:t>ستزيد نحو </a:t>
                      </a:r>
                      <a:r>
                        <a:rPr lang="en-US" sz="3200" b="1" dirty="0" smtClean="0">
                          <a:solidFill>
                            <a:schemeClr val="bg1"/>
                          </a:solidFill>
                          <a:effectLst/>
                        </a:rPr>
                        <a:t>5000</a:t>
                      </a:r>
                      <a:r>
                        <a:rPr lang="ar-SA" sz="3200" b="1" dirty="0" smtClean="0">
                          <a:solidFill>
                            <a:schemeClr val="bg1"/>
                          </a:solidFill>
                          <a:effectLst/>
                        </a:rPr>
                        <a:t>%</a:t>
                      </a:r>
                    </a:p>
                    <a:p>
                      <a:pPr algn="ctr" rtl="1">
                        <a:lnSpc>
                          <a:spcPts val="1200"/>
                        </a:lnSpc>
                        <a:spcAft>
                          <a:spcPts val="0"/>
                        </a:spcAft>
                      </a:pPr>
                      <a:endParaRPr lang="ar-SA" sz="3200" b="1" dirty="0" smtClean="0">
                        <a:solidFill>
                          <a:schemeClr val="bg1"/>
                        </a:solidFill>
                        <a:effectLst/>
                      </a:endParaRPr>
                    </a:p>
                    <a:p>
                      <a:pPr algn="ctr" rtl="1">
                        <a:lnSpc>
                          <a:spcPts val="1200"/>
                        </a:lnSpc>
                        <a:spcAft>
                          <a:spcPts val="0"/>
                        </a:spcAft>
                      </a:pPr>
                      <a:endParaRPr lang="ar-SA" sz="3200" b="1" dirty="0" smtClean="0">
                        <a:solidFill>
                          <a:schemeClr val="bg1"/>
                        </a:solidFill>
                        <a:effectLst/>
                      </a:endParaRPr>
                    </a:p>
                    <a:p>
                      <a:pPr algn="ctr" rtl="1">
                        <a:lnSpc>
                          <a:spcPts val="1200"/>
                        </a:lnSpc>
                        <a:spcAft>
                          <a:spcPts val="0"/>
                        </a:spcAft>
                      </a:pPr>
                      <a:r>
                        <a:rPr lang="ar-SA" sz="3200" b="1" dirty="0" smtClean="0">
                          <a:solidFill>
                            <a:schemeClr val="bg1"/>
                          </a:solidFill>
                          <a:effectLst/>
                        </a:rPr>
                        <a:t>أي</a:t>
                      </a:r>
                      <a:r>
                        <a:rPr lang="ar-SA" sz="3200" b="1" baseline="0" dirty="0" smtClean="0">
                          <a:solidFill>
                            <a:schemeClr val="bg1"/>
                          </a:solidFill>
                          <a:effectLst/>
                        </a:rPr>
                        <a:t> 52 مرة</a:t>
                      </a:r>
                      <a:endParaRPr lang="en-US" sz="3200" b="1" dirty="0">
                        <a:solidFill>
                          <a:schemeClr val="bg1"/>
                        </a:solidFill>
                        <a:effectLst/>
                        <a:latin typeface="Calibri"/>
                        <a:ea typeface="Calibri"/>
                        <a:cs typeface="Arial"/>
                      </a:endParaRPr>
                    </a:p>
                  </a:txBody>
                  <a:tcPr marL="68580" marR="68580" marT="0" marB="0" anchor="ctr">
                    <a:solidFill>
                      <a:srgbClr val="002060"/>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3200" b="1" u="none" strike="noStrike" kern="1200" cap="none" spc="0" normalizeH="0" baseline="0" noProof="0" dirty="0" smtClean="0">
                          <a:ln>
                            <a:noFill/>
                          </a:ln>
                          <a:solidFill>
                            <a:schemeClr val="bg1"/>
                          </a:solidFill>
                          <a:effectLst/>
                          <a:uLnTx/>
                          <a:uFillTx/>
                        </a:rPr>
                        <a:t>الزيادة خلال الفترة 1948 – 2048</a:t>
                      </a: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ar-SA" sz="3200" b="1" u="none" strike="noStrike" kern="1200" cap="none" spc="0" normalizeH="0" baseline="0" noProof="0" dirty="0" smtClean="0">
                          <a:ln>
                            <a:noFill/>
                          </a:ln>
                          <a:solidFill>
                            <a:schemeClr val="bg1"/>
                          </a:solidFill>
                          <a:effectLst/>
                          <a:uLnTx/>
                          <a:uFillTx/>
                        </a:rPr>
                        <a:t>( خلال 100 عامًا)</a:t>
                      </a:r>
                      <a:endParaRPr kumimoji="0" lang="en-US" sz="3200" b="1" u="none" strike="noStrike" kern="1200" cap="none" spc="0" normalizeH="0" baseline="0" noProof="0" dirty="0" smtClean="0">
                        <a:ln>
                          <a:noFill/>
                        </a:ln>
                        <a:solidFill>
                          <a:schemeClr val="bg1"/>
                        </a:solidFill>
                        <a:effectLst/>
                        <a:uLnTx/>
                        <a:uFillTx/>
                      </a:endParaRPr>
                    </a:p>
                    <a:p>
                      <a:pPr algn="ctr" rtl="1">
                        <a:lnSpc>
                          <a:spcPts val="1000"/>
                        </a:lnSpc>
                        <a:spcAft>
                          <a:spcPts val="0"/>
                        </a:spcAft>
                      </a:pPr>
                      <a:endParaRPr lang="en-US" sz="3200" b="1" dirty="0">
                        <a:solidFill>
                          <a:schemeClr val="bg1"/>
                        </a:solidFill>
                        <a:effectLst/>
                        <a:latin typeface="Calibri"/>
                        <a:ea typeface="Calibri"/>
                        <a:cs typeface="Arial"/>
                      </a:endParaRPr>
                    </a:p>
                  </a:txBody>
                  <a:tcPr marL="68580" marR="68580" marT="0" marB="0" anchor="ctr">
                    <a:solidFill>
                      <a:srgbClr val="002060"/>
                    </a:solidFill>
                  </a:tcPr>
                </a:tc>
              </a:tr>
            </a:tbl>
          </a:graphicData>
        </a:graphic>
      </p:graphicFrame>
    </p:spTree>
    <p:extLst>
      <p:ext uri="{BB962C8B-B14F-4D97-AF65-F5344CB8AC3E}">
        <p14:creationId xmlns:p14="http://schemas.microsoft.com/office/powerpoint/2010/main" val="1148723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7" y="1137858"/>
            <a:ext cx="4320480" cy="528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وان 1"/>
          <p:cNvSpPr>
            <a:spLocks noGrp="1"/>
          </p:cNvSpPr>
          <p:nvPr>
            <p:ph type="title"/>
          </p:nvPr>
        </p:nvSpPr>
        <p:spPr>
          <a:xfrm>
            <a:off x="457200" y="274638"/>
            <a:ext cx="8229600" cy="850106"/>
          </a:xfrm>
        </p:spPr>
        <p:txBody>
          <a:bodyPr>
            <a:normAutofit fontScale="90000"/>
          </a:bodyPr>
          <a:lstStyle/>
          <a:p>
            <a:r>
              <a:rPr lang="ar-SA" sz="5400" b="1" dirty="0">
                <a:solidFill>
                  <a:prstClr val="black"/>
                </a:solidFill>
              </a:rPr>
              <a:t>النمو السكاني </a:t>
            </a:r>
            <a:r>
              <a:rPr lang="ar-SA" sz="5400" b="1" dirty="0" smtClean="0">
                <a:solidFill>
                  <a:prstClr val="black"/>
                </a:solidFill>
              </a:rPr>
              <a:t>ومشكلة ملكية الأراضي</a:t>
            </a:r>
            <a:endParaRPr lang="ar-SA" sz="5400" b="1" dirty="0"/>
          </a:p>
        </p:txBody>
      </p:sp>
    </p:spTree>
    <p:extLst>
      <p:ext uri="{BB962C8B-B14F-4D97-AF65-F5344CB8AC3E}">
        <p14:creationId xmlns:p14="http://schemas.microsoft.com/office/powerpoint/2010/main" val="2067609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16632"/>
            <a:ext cx="7992888" cy="720080"/>
          </a:xfrm>
          <a:solidFill>
            <a:srgbClr val="FF0000"/>
          </a:solidFill>
        </p:spPr>
        <p:txBody>
          <a:bodyPr>
            <a:noAutofit/>
          </a:bodyPr>
          <a:lstStyle/>
          <a:p>
            <a:r>
              <a:rPr lang="ar-SA" b="1" dirty="0" smtClean="0">
                <a:solidFill>
                  <a:schemeClr val="bg1"/>
                </a:solidFill>
              </a:rPr>
              <a:t>المشكلة : التحديات والتوقعات والفرص </a:t>
            </a:r>
            <a:endParaRPr lang="ar-SA" b="1" dirty="0">
              <a:solidFill>
                <a:schemeClr val="bg1"/>
              </a:solidFill>
            </a:endParaRPr>
          </a:p>
        </p:txBody>
      </p:sp>
      <p:sp>
        <p:nvSpPr>
          <p:cNvPr id="3" name="عنصر نائب للمحتوى 2"/>
          <p:cNvSpPr>
            <a:spLocks noGrp="1"/>
          </p:cNvSpPr>
          <p:nvPr>
            <p:ph idx="1"/>
          </p:nvPr>
        </p:nvSpPr>
        <p:spPr>
          <a:xfrm>
            <a:off x="251520" y="908720"/>
            <a:ext cx="8784976" cy="5760640"/>
          </a:xfrm>
          <a:solidFill>
            <a:srgbClr val="002060"/>
          </a:solidFill>
        </p:spPr>
        <p:txBody>
          <a:bodyPr>
            <a:noAutofit/>
          </a:bodyPr>
          <a:lstStyle/>
          <a:p>
            <a:pPr algn="justLow"/>
            <a:r>
              <a:rPr lang="ar-SA" sz="5400" b="1" dirty="0" smtClean="0">
                <a:solidFill>
                  <a:schemeClr val="bg1"/>
                </a:solidFill>
              </a:rPr>
              <a:t>يواجه قطاع </a:t>
            </a:r>
            <a:r>
              <a:rPr lang="ar-SA" sz="5400" b="1" dirty="0">
                <a:solidFill>
                  <a:schemeClr val="bg1"/>
                </a:solidFill>
              </a:rPr>
              <a:t>غزة </a:t>
            </a:r>
            <a:r>
              <a:rPr lang="ar-SA" sz="5400" b="1" dirty="0" smtClean="0">
                <a:solidFill>
                  <a:schemeClr val="bg1"/>
                </a:solidFill>
              </a:rPr>
              <a:t>تحديات كثيرة بسبب النمو المتزايد للسكان والتحديات </a:t>
            </a:r>
            <a:r>
              <a:rPr lang="ar-SA" sz="5400" b="1" dirty="0">
                <a:solidFill>
                  <a:schemeClr val="bg1"/>
                </a:solidFill>
              </a:rPr>
              <a:t>السياسية </a:t>
            </a:r>
            <a:r>
              <a:rPr lang="ar-SA" sz="5400" b="1" dirty="0" smtClean="0">
                <a:solidFill>
                  <a:schemeClr val="bg1"/>
                </a:solidFill>
              </a:rPr>
              <a:t>ومحدودية الأرض والامتداد العمراني المتسارع وإن كان لهذا الامتداد العمراني فوائد وضرورة، إلا أنه شكل تحدياً كبيراً في تحقيق التخطيط المستدام للأرض. </a:t>
            </a:r>
          </a:p>
        </p:txBody>
      </p:sp>
    </p:spTree>
    <p:extLst>
      <p:ext uri="{BB962C8B-B14F-4D97-AF65-F5344CB8AC3E}">
        <p14:creationId xmlns:p14="http://schemas.microsoft.com/office/powerpoint/2010/main" val="1904364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080120"/>
          </a:xfrm>
          <a:solidFill>
            <a:srgbClr val="FF0000"/>
          </a:solidFill>
        </p:spPr>
        <p:txBody>
          <a:bodyPr>
            <a:normAutofit fontScale="90000"/>
          </a:bodyPr>
          <a:lstStyle/>
          <a:p>
            <a:r>
              <a:rPr lang="ar-SA" sz="3600" b="1" dirty="0" smtClean="0">
                <a:solidFill>
                  <a:schemeClr val="bg1"/>
                </a:solidFill>
                <a:ea typeface="Calibri"/>
                <a:cs typeface="Simplified Arabic"/>
              </a:rPr>
              <a:t>التحول الديموغرافي : وانخفاض  معدلات النمو السكاني والخصوبة في قطاع غزة عن السنوات السابقة </a:t>
            </a:r>
            <a:endParaRPr lang="ar-SA" sz="3600" b="1" dirty="0">
              <a:solidFill>
                <a:schemeClr val="bg1"/>
              </a:solidFill>
            </a:endParaRPr>
          </a:p>
        </p:txBody>
      </p:sp>
      <p:sp>
        <p:nvSpPr>
          <p:cNvPr id="3" name="عنصر نائب للمحتوى 2"/>
          <p:cNvSpPr>
            <a:spLocks noGrp="1"/>
          </p:cNvSpPr>
          <p:nvPr>
            <p:ph idx="1"/>
          </p:nvPr>
        </p:nvSpPr>
        <p:spPr>
          <a:xfrm>
            <a:off x="107504" y="1412776"/>
            <a:ext cx="8712968" cy="5445224"/>
          </a:xfrm>
          <a:solidFill>
            <a:srgbClr val="002060"/>
          </a:solidFill>
        </p:spPr>
        <p:txBody>
          <a:bodyPr>
            <a:noAutofit/>
          </a:bodyPr>
          <a:lstStyle/>
          <a:p>
            <a:r>
              <a:rPr lang="ar-SA" sz="4000" b="1" dirty="0" smtClean="0">
                <a:solidFill>
                  <a:schemeClr val="bg1"/>
                </a:solidFill>
                <a:cs typeface="Simplified Arabic"/>
              </a:rPr>
              <a:t>من </a:t>
            </a:r>
            <a:r>
              <a:rPr lang="ar-SA" sz="4000" b="1" dirty="0">
                <a:solidFill>
                  <a:schemeClr val="bg1"/>
                </a:solidFill>
                <a:cs typeface="Simplified Arabic"/>
              </a:rPr>
              <a:t>اللافت: أن معدلات النمو السكاني في قطاع غزة  تتجه نحو التناقص حيث بلغت عام 2011 نحو 3%، ثم انخفضت إلى 2.9% عام 2014 وإذا افترضنا استمرار معدل النمو السكاني 2.9%، فإن عدد السكان سوف يتضاعف في 24 سنة.</a:t>
            </a:r>
            <a:endParaRPr lang="ar-SA" sz="4000" dirty="0">
              <a:solidFill>
                <a:schemeClr val="bg1"/>
              </a:solidFill>
            </a:endParaRPr>
          </a:p>
          <a:p>
            <a:r>
              <a:rPr lang="ar-SA" sz="4000" b="1" dirty="0" smtClean="0">
                <a:solidFill>
                  <a:srgbClr val="FFFF00"/>
                </a:solidFill>
                <a:ea typeface="Calibri"/>
                <a:cs typeface="Simplified Arabic"/>
              </a:rPr>
              <a:t>بلغ </a:t>
            </a:r>
            <a:r>
              <a:rPr lang="ar-SA" sz="4000" b="1" dirty="0">
                <a:solidFill>
                  <a:srgbClr val="FFFF00"/>
                </a:solidFill>
                <a:ea typeface="Calibri"/>
                <a:cs typeface="Simplified Arabic"/>
              </a:rPr>
              <a:t>معدل الخصوبة </a:t>
            </a:r>
            <a:r>
              <a:rPr lang="ar-SA" sz="4000" b="1" dirty="0" smtClean="0">
                <a:solidFill>
                  <a:srgbClr val="FFFF00"/>
                </a:solidFill>
                <a:ea typeface="Calibri"/>
                <a:cs typeface="Simplified Arabic"/>
              </a:rPr>
              <a:t>في قطاع غزة </a:t>
            </a:r>
            <a:r>
              <a:rPr lang="en-US" sz="4000" b="1" dirty="0" smtClean="0">
                <a:solidFill>
                  <a:srgbClr val="FFFF00"/>
                </a:solidFill>
                <a:ea typeface="Calibri"/>
                <a:cs typeface="Simplified Arabic"/>
              </a:rPr>
              <a:t>4.5</a:t>
            </a:r>
            <a:r>
              <a:rPr lang="ar-SA" sz="4000" b="1" dirty="0" smtClean="0">
                <a:solidFill>
                  <a:srgbClr val="FFFF00"/>
                </a:solidFill>
                <a:ea typeface="Calibri"/>
                <a:cs typeface="Simplified Arabic"/>
              </a:rPr>
              <a:t> </a:t>
            </a:r>
            <a:r>
              <a:rPr lang="ar-SA" sz="4000" b="1" dirty="0">
                <a:solidFill>
                  <a:srgbClr val="FFFF00"/>
                </a:solidFill>
                <a:ea typeface="Calibri"/>
                <a:cs typeface="Simplified Arabic"/>
              </a:rPr>
              <a:t>مولوداً </a:t>
            </a:r>
            <a:r>
              <a:rPr lang="ar-SA" b="1" dirty="0" smtClean="0">
                <a:solidFill>
                  <a:srgbClr val="FFFF00"/>
                </a:solidFill>
                <a:ea typeface="Calibri"/>
                <a:cs typeface="Simplified Arabic"/>
              </a:rPr>
              <a:t>.</a:t>
            </a:r>
          </a:p>
          <a:p>
            <a:r>
              <a:rPr lang="en-US" sz="4000" b="1" dirty="0" smtClean="0">
                <a:solidFill>
                  <a:srgbClr val="FFFF00"/>
                </a:solidFill>
                <a:cs typeface="Simplified Arabic"/>
              </a:rPr>
              <a:t>36.3</a:t>
            </a:r>
            <a:r>
              <a:rPr lang="ar-SA" sz="4000" b="1" dirty="0" smtClean="0">
                <a:solidFill>
                  <a:srgbClr val="FFFF00"/>
                </a:solidFill>
                <a:cs typeface="Simplified Arabic"/>
              </a:rPr>
              <a:t> </a:t>
            </a:r>
            <a:r>
              <a:rPr lang="ar-SA" sz="4000" b="1" dirty="0">
                <a:solidFill>
                  <a:srgbClr val="FFFF00"/>
                </a:solidFill>
                <a:cs typeface="Simplified Arabic"/>
              </a:rPr>
              <a:t>مولوداً لكل ألف من السكان في قطاع غزة </a:t>
            </a:r>
            <a:endParaRPr lang="ar-SA" sz="4000" b="1" dirty="0" smtClean="0">
              <a:solidFill>
                <a:srgbClr val="FFFF00"/>
              </a:solidFill>
              <a:cs typeface="Simplified Arabic"/>
            </a:endParaRPr>
          </a:p>
          <a:p>
            <a:r>
              <a:rPr lang="ar-SA" sz="4000" b="1" dirty="0" smtClean="0">
                <a:solidFill>
                  <a:srgbClr val="FFFF00"/>
                </a:solidFill>
                <a:cs typeface="Simplified Arabic"/>
              </a:rPr>
              <a:t>متوسط حجم الأسرة</a:t>
            </a:r>
            <a:r>
              <a:rPr lang="en-US" sz="4000" b="1" dirty="0" smtClean="0">
                <a:solidFill>
                  <a:srgbClr val="FFFF00"/>
                </a:solidFill>
                <a:cs typeface="Simplified Arabic"/>
              </a:rPr>
              <a:t> 5.6</a:t>
            </a:r>
            <a:r>
              <a:rPr lang="ar-SA" sz="4000" b="1" dirty="0" smtClean="0">
                <a:solidFill>
                  <a:srgbClr val="FFFF00"/>
                </a:solidFill>
                <a:cs typeface="Simplified Arabic"/>
              </a:rPr>
              <a:t> فرد.</a:t>
            </a:r>
            <a:endParaRPr lang="ar-SA" sz="4000" b="1" dirty="0">
              <a:solidFill>
                <a:srgbClr val="FFFF00"/>
              </a:solidFill>
            </a:endParaRPr>
          </a:p>
        </p:txBody>
      </p:sp>
    </p:spTree>
    <p:extLst>
      <p:ext uri="{BB962C8B-B14F-4D97-AF65-F5344CB8AC3E}">
        <p14:creationId xmlns:p14="http://schemas.microsoft.com/office/powerpoint/2010/main" val="2192206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a:solidFill>
            <a:srgbClr val="FF0000"/>
          </a:solidFill>
        </p:spPr>
        <p:txBody>
          <a:bodyPr>
            <a:normAutofit/>
          </a:bodyPr>
          <a:lstStyle/>
          <a:p>
            <a:r>
              <a:rPr lang="ar-SA" b="1" dirty="0" smtClean="0">
                <a:solidFill>
                  <a:schemeClr val="bg1"/>
                </a:solidFill>
              </a:rPr>
              <a:t>معدلات الخصوبة و التنمية المستدامة</a:t>
            </a:r>
            <a:endParaRPr lang="ar-SA" b="1" dirty="0">
              <a:solidFill>
                <a:schemeClr val="bg1"/>
              </a:solidFill>
            </a:endParaRPr>
          </a:p>
        </p:txBody>
      </p:sp>
      <p:sp>
        <p:nvSpPr>
          <p:cNvPr id="3" name="عنصر نائب للمحتوى 2"/>
          <p:cNvSpPr>
            <a:spLocks noGrp="1"/>
          </p:cNvSpPr>
          <p:nvPr>
            <p:ph idx="1"/>
          </p:nvPr>
        </p:nvSpPr>
        <p:spPr>
          <a:xfrm>
            <a:off x="107504" y="1484784"/>
            <a:ext cx="8856984" cy="5184576"/>
          </a:xfrm>
          <a:solidFill>
            <a:srgbClr val="002060"/>
          </a:solidFill>
        </p:spPr>
        <p:txBody>
          <a:bodyPr>
            <a:noAutofit/>
          </a:bodyPr>
          <a:lstStyle/>
          <a:p>
            <a:pPr algn="justLow"/>
            <a:r>
              <a:rPr lang="ar-SA" sz="4000" b="1" dirty="0" smtClean="0">
                <a:solidFill>
                  <a:srgbClr val="FFFF00"/>
                </a:solidFill>
              </a:rPr>
              <a:t>النمو السكاني المتزايد والمتسارع في قطاع غزة بسبب ارتفاع معدل الخصوبة :</a:t>
            </a:r>
          </a:p>
          <a:p>
            <a:pPr algn="justLow"/>
            <a:r>
              <a:rPr lang="ar-SA" sz="4000" b="1" dirty="0" smtClean="0"/>
              <a:t> </a:t>
            </a:r>
            <a:r>
              <a:rPr lang="ar-SA" sz="4000" b="1" dirty="0" smtClean="0">
                <a:solidFill>
                  <a:srgbClr val="FFFF00"/>
                </a:solidFill>
              </a:rPr>
              <a:t>الأثر:</a:t>
            </a:r>
            <a:r>
              <a:rPr lang="ar-SA" sz="4000" b="1" dirty="0" smtClean="0"/>
              <a:t>  </a:t>
            </a:r>
            <a:r>
              <a:rPr lang="ar-SA" sz="4000" b="1" dirty="0" smtClean="0">
                <a:solidFill>
                  <a:schemeClr val="bg1"/>
                </a:solidFill>
              </a:rPr>
              <a:t>يمثل عقبة رئيسية أمام الجهود التنموية المختلفة في ضوء محدودية الموارد والاحتلال حيث أن الزيادة السكانية لها متطلبات :</a:t>
            </a:r>
          </a:p>
          <a:p>
            <a:pPr marL="0" indent="0" algn="justLow">
              <a:buNone/>
            </a:pPr>
            <a:r>
              <a:rPr lang="ar-SA" sz="4000" b="1" dirty="0" smtClean="0">
                <a:solidFill>
                  <a:schemeClr val="bg1"/>
                </a:solidFill>
              </a:rPr>
              <a:t>توفير فرص عمل،، وتأمين المتطلبات المتزايدة من الموارد الطبيعية( المياه والغذاء والطاقة) وتوفير السكن و الخدمات والمرافق.</a:t>
            </a:r>
          </a:p>
          <a:p>
            <a:endParaRPr lang="ar-SA" sz="4000" b="1" dirty="0"/>
          </a:p>
        </p:txBody>
      </p:sp>
    </p:spTree>
    <p:extLst>
      <p:ext uri="{BB962C8B-B14F-4D97-AF65-F5344CB8AC3E}">
        <p14:creationId xmlns:p14="http://schemas.microsoft.com/office/powerpoint/2010/main" val="2089168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260648"/>
            <a:ext cx="8784976" cy="6408712"/>
          </a:xfrm>
          <a:solidFill>
            <a:srgbClr val="002060"/>
          </a:solidFill>
        </p:spPr>
        <p:txBody>
          <a:bodyPr>
            <a:normAutofit fontScale="85000" lnSpcReduction="10000"/>
          </a:bodyPr>
          <a:lstStyle/>
          <a:p>
            <a:pPr algn="justLow"/>
            <a:r>
              <a:rPr lang="ar-SA" sz="6000" b="1" dirty="0" smtClean="0">
                <a:solidFill>
                  <a:srgbClr val="FFFF00"/>
                </a:solidFill>
              </a:rPr>
              <a:t>التخفيف من حدة </a:t>
            </a:r>
            <a:r>
              <a:rPr lang="ar-SA" sz="6000" b="1" dirty="0">
                <a:solidFill>
                  <a:srgbClr val="FFFF00"/>
                </a:solidFill>
              </a:rPr>
              <a:t>النمو السكاني المتزايد</a:t>
            </a:r>
            <a:r>
              <a:rPr lang="ar-SA" sz="6000" b="1" dirty="0" smtClean="0">
                <a:solidFill>
                  <a:srgbClr val="FFFF00"/>
                </a:solidFill>
              </a:rPr>
              <a:t> </a:t>
            </a:r>
            <a:r>
              <a:rPr lang="ar-SA" sz="6000" b="1" dirty="0" smtClean="0">
                <a:solidFill>
                  <a:schemeClr val="bg1"/>
                </a:solidFill>
              </a:rPr>
              <a:t>حسب رأي علماء التنمية المستدامة في الدول الفقيرة : يتمثل في إحداث برامج تهدف إلى التركيز على التوازن بين النمو السكاني والنمو الاقتصادي، والتوعية بالصحة الانجابية ومعدلات الخصوبة.</a:t>
            </a:r>
          </a:p>
          <a:p>
            <a:pPr algn="justLow"/>
            <a:r>
              <a:rPr lang="ar-SA" sz="6000" b="1" dirty="0" smtClean="0">
                <a:solidFill>
                  <a:srgbClr val="FFFF00"/>
                </a:solidFill>
              </a:rPr>
              <a:t>هل هذا ينطبق على الحالة الفلسطينية؟؟</a:t>
            </a:r>
          </a:p>
        </p:txBody>
      </p:sp>
    </p:spTree>
    <p:extLst>
      <p:ext uri="{BB962C8B-B14F-4D97-AF65-F5344CB8AC3E}">
        <p14:creationId xmlns:p14="http://schemas.microsoft.com/office/powerpoint/2010/main" val="1948239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332656"/>
            <a:ext cx="8928992" cy="6525344"/>
          </a:xfrm>
          <a:solidFill>
            <a:srgbClr val="002060"/>
          </a:solidFill>
        </p:spPr>
        <p:txBody>
          <a:bodyPr>
            <a:normAutofit fontScale="25000" lnSpcReduction="20000"/>
          </a:bodyPr>
          <a:lstStyle/>
          <a:p>
            <a:pPr>
              <a:lnSpc>
                <a:spcPct val="170000"/>
              </a:lnSpc>
            </a:pPr>
            <a:r>
              <a:rPr lang="ar-SA" sz="11200" b="1" dirty="0" smtClean="0">
                <a:solidFill>
                  <a:srgbClr val="FFFF00"/>
                </a:solidFill>
              </a:rPr>
              <a:t>محددات تنفيذ هذه البرامج خفض معدلات الخصوبة </a:t>
            </a:r>
            <a:r>
              <a:rPr lang="ar-SA" sz="11200" b="1" dirty="0" smtClean="0">
                <a:solidFill>
                  <a:srgbClr val="FFFF00"/>
                </a:solidFill>
                <a:sym typeface="Wingdings" pitchFamily="2" charset="2"/>
              </a:rPr>
              <a:t>- والسياسة السكانية الفلسطينية</a:t>
            </a:r>
            <a:endParaRPr lang="ar-SA" sz="11200" b="1" dirty="0" smtClean="0">
              <a:solidFill>
                <a:srgbClr val="FFFF00"/>
              </a:solidFill>
            </a:endParaRPr>
          </a:p>
          <a:p>
            <a:pPr lvl="0" algn="just">
              <a:lnSpc>
                <a:spcPct val="170000"/>
              </a:lnSpc>
              <a:buFont typeface="+mj-lt"/>
              <a:buAutoNum type="arabicPeriod"/>
            </a:pPr>
            <a:r>
              <a:rPr lang="ar-SA" sz="8000" b="1" dirty="0" smtClean="0">
                <a:solidFill>
                  <a:schemeClr val="bg1"/>
                </a:solidFill>
              </a:rPr>
              <a:t>ا</a:t>
            </a:r>
            <a:r>
              <a:rPr lang="ar-SA" sz="12800" b="1" dirty="0" smtClean="0">
                <a:solidFill>
                  <a:schemeClr val="bg1"/>
                </a:solidFill>
              </a:rPr>
              <a:t>لصراع </a:t>
            </a:r>
            <a:r>
              <a:rPr lang="ar-SA" sz="12800" b="1" dirty="0">
                <a:solidFill>
                  <a:schemeClr val="bg1"/>
                </a:solidFill>
              </a:rPr>
              <a:t>الديموغرافي مع الاحتلال الصهيوني، وهذا ما يشجع الفلسطينيين علي الإنجاب بمستويات عالية.</a:t>
            </a:r>
            <a:endParaRPr lang="en-US" sz="12800" b="1" dirty="0">
              <a:solidFill>
                <a:schemeClr val="bg1"/>
              </a:solidFill>
            </a:endParaRPr>
          </a:p>
          <a:p>
            <a:pPr lvl="0" algn="just">
              <a:lnSpc>
                <a:spcPct val="170000"/>
              </a:lnSpc>
              <a:buFont typeface="+mj-lt"/>
              <a:buAutoNum type="arabicPeriod"/>
            </a:pPr>
            <a:r>
              <a:rPr lang="ar-SA" sz="12800" b="1" dirty="0">
                <a:solidFill>
                  <a:schemeClr val="bg1"/>
                </a:solidFill>
              </a:rPr>
              <a:t>للدين الإسلامي، والعادات، والتقاليد، أثر في نفوس العديد من </a:t>
            </a:r>
            <a:r>
              <a:rPr lang="ar-SA" sz="12800" b="1" dirty="0" smtClean="0">
                <a:solidFill>
                  <a:schemeClr val="bg1"/>
                </a:solidFill>
              </a:rPr>
              <a:t>السكان، مما يجعل الكثير من الفلسطينيين </a:t>
            </a:r>
            <a:r>
              <a:rPr lang="ar-SA" sz="12800" b="1" dirty="0" smtClean="0">
                <a:solidFill>
                  <a:prstClr val="white"/>
                </a:solidFill>
              </a:rPr>
              <a:t>مصرون </a:t>
            </a:r>
            <a:r>
              <a:rPr lang="ar-SA" sz="12800" b="1" dirty="0">
                <a:solidFill>
                  <a:prstClr val="white"/>
                </a:solidFill>
              </a:rPr>
              <a:t>على تبني سياسة ديمغرافية "تكاثرية" </a:t>
            </a:r>
            <a:r>
              <a:rPr lang="ar-SA" sz="12800" b="1" dirty="0" smtClean="0">
                <a:solidFill>
                  <a:prstClr val="white"/>
                </a:solidFill>
              </a:rPr>
              <a:t>عالية.</a:t>
            </a:r>
          </a:p>
          <a:p>
            <a:pPr marL="0" lvl="0" indent="0" algn="just">
              <a:lnSpc>
                <a:spcPct val="170000"/>
              </a:lnSpc>
              <a:buNone/>
            </a:pPr>
            <a:r>
              <a:rPr lang="ar-SA" sz="12800" b="1" dirty="0" smtClean="0">
                <a:solidFill>
                  <a:prstClr val="white"/>
                </a:solidFill>
                <a:ea typeface="Calibri"/>
              </a:rPr>
              <a:t>3- غياب السياسة السكانية من قبل السلطة على عكس </a:t>
            </a:r>
            <a:r>
              <a:rPr lang="ar-SA" sz="12800" b="1" dirty="0" err="1" smtClean="0">
                <a:solidFill>
                  <a:prstClr val="white"/>
                </a:solidFill>
                <a:ea typeface="Calibri"/>
              </a:rPr>
              <a:t>الأحتلال</a:t>
            </a:r>
            <a:endParaRPr lang="en-US" sz="5600" b="1" dirty="0" smtClean="0">
              <a:ea typeface="Calibri"/>
            </a:endParaRPr>
          </a:p>
          <a:p>
            <a:pPr>
              <a:lnSpc>
                <a:spcPct val="120000"/>
              </a:lnSpc>
            </a:pPr>
            <a:endParaRPr lang="ar-SA" b="1" dirty="0"/>
          </a:p>
        </p:txBody>
      </p:sp>
    </p:spTree>
    <p:extLst>
      <p:ext uri="{BB962C8B-B14F-4D97-AF65-F5344CB8AC3E}">
        <p14:creationId xmlns:p14="http://schemas.microsoft.com/office/powerpoint/2010/main" val="1948239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0000"/>
          </a:solidFill>
        </p:spPr>
        <p:txBody>
          <a:bodyPr>
            <a:normAutofit/>
          </a:bodyPr>
          <a:lstStyle/>
          <a:p>
            <a:r>
              <a:rPr lang="ar-SA" sz="6000" dirty="0" smtClean="0">
                <a:solidFill>
                  <a:schemeClr val="bg1"/>
                </a:solidFill>
              </a:rPr>
              <a:t>الفرص</a:t>
            </a:r>
            <a:endParaRPr lang="ar-SA" sz="6000" dirty="0">
              <a:solidFill>
                <a:schemeClr val="bg1"/>
              </a:solidFill>
            </a:endParaRPr>
          </a:p>
        </p:txBody>
      </p:sp>
      <p:sp>
        <p:nvSpPr>
          <p:cNvPr id="3" name="عنصر نائب للمحتوى 2"/>
          <p:cNvSpPr>
            <a:spLocks noGrp="1"/>
          </p:cNvSpPr>
          <p:nvPr>
            <p:ph idx="1"/>
          </p:nvPr>
        </p:nvSpPr>
        <p:spPr>
          <a:xfrm>
            <a:off x="457200" y="1600200"/>
            <a:ext cx="8363272" cy="4997152"/>
          </a:xfrm>
          <a:solidFill>
            <a:srgbClr val="002060"/>
          </a:solidFill>
        </p:spPr>
        <p:txBody>
          <a:bodyPr>
            <a:noAutofit/>
          </a:bodyPr>
          <a:lstStyle/>
          <a:p>
            <a:pPr algn="justLow"/>
            <a:r>
              <a:rPr lang="ar-SA" sz="4400" b="1" dirty="0" smtClean="0">
                <a:solidFill>
                  <a:schemeClr val="bg1"/>
                </a:solidFill>
              </a:rPr>
              <a:t>نحن في عالم الانترنت وتكنولوجيا المعلومات والفضاء الإلكتروني مما يمكن الكثير من الشباب لإيجاد فرص عمل.</a:t>
            </a:r>
          </a:p>
          <a:p>
            <a:pPr algn="justLow"/>
            <a:r>
              <a:rPr lang="ar-SA" sz="4400" b="1" dirty="0" smtClean="0">
                <a:solidFill>
                  <a:schemeClr val="bg1"/>
                </a:solidFill>
              </a:rPr>
              <a:t>وجود طاقات هائلة ومميزة لدى الشباب يمكن تحويلها إلى نماذج للإنتاج من خلال أفكار مدروسة تساهم في حل مشكلة البطالة.</a:t>
            </a:r>
          </a:p>
          <a:p>
            <a:pPr algn="justLow"/>
            <a:endParaRPr lang="ar-SA" sz="4400" b="1" dirty="0" smtClean="0">
              <a:solidFill>
                <a:schemeClr val="bg1"/>
              </a:solidFill>
            </a:endParaRPr>
          </a:p>
          <a:p>
            <a:pPr algn="justLow"/>
            <a:endParaRPr lang="ar-SA" sz="4400" b="1" dirty="0">
              <a:solidFill>
                <a:schemeClr val="bg1"/>
              </a:solidFill>
            </a:endParaRPr>
          </a:p>
        </p:txBody>
      </p:sp>
    </p:spTree>
    <p:extLst>
      <p:ext uri="{BB962C8B-B14F-4D97-AF65-F5344CB8AC3E}">
        <p14:creationId xmlns:p14="http://schemas.microsoft.com/office/powerpoint/2010/main" val="2427550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0000"/>
          </a:solidFill>
        </p:spPr>
        <p:txBody>
          <a:bodyPr>
            <a:normAutofit/>
          </a:bodyPr>
          <a:lstStyle/>
          <a:p>
            <a:r>
              <a:rPr lang="ar-SA" sz="6000" dirty="0" smtClean="0">
                <a:solidFill>
                  <a:schemeClr val="bg1"/>
                </a:solidFill>
              </a:rPr>
              <a:t>الفرص</a:t>
            </a:r>
            <a:endParaRPr lang="ar-SA" sz="6000" dirty="0">
              <a:solidFill>
                <a:schemeClr val="bg1"/>
              </a:solidFill>
            </a:endParaRPr>
          </a:p>
        </p:txBody>
      </p:sp>
      <p:sp>
        <p:nvSpPr>
          <p:cNvPr id="3" name="عنصر نائب للمحتوى 2"/>
          <p:cNvSpPr>
            <a:spLocks noGrp="1"/>
          </p:cNvSpPr>
          <p:nvPr>
            <p:ph idx="1"/>
          </p:nvPr>
        </p:nvSpPr>
        <p:spPr>
          <a:xfrm>
            <a:off x="457200" y="1600200"/>
            <a:ext cx="8363272" cy="5257800"/>
          </a:xfrm>
          <a:solidFill>
            <a:srgbClr val="002060"/>
          </a:solidFill>
        </p:spPr>
        <p:txBody>
          <a:bodyPr>
            <a:noAutofit/>
          </a:bodyPr>
          <a:lstStyle/>
          <a:p>
            <a:pPr algn="justLow"/>
            <a:r>
              <a:rPr lang="ar-SA" sz="4600" b="1" dirty="0" smtClean="0">
                <a:solidFill>
                  <a:schemeClr val="bg1"/>
                </a:solidFill>
              </a:rPr>
              <a:t>الحقائق الديموغرافية في القطاع عائد ايجابي كامن يمكن أن تلعب دورا قويا في التنمية إذا تم توظيفها  بالشكل الصحيح.</a:t>
            </a:r>
          </a:p>
          <a:p>
            <a:pPr algn="justLow"/>
            <a:r>
              <a:rPr lang="ar-SA" sz="4600" b="1" dirty="0" smtClean="0">
                <a:solidFill>
                  <a:schemeClr val="bg1"/>
                </a:solidFill>
              </a:rPr>
              <a:t>ارتفاع نسبة التعليم وانخفاض نسبة الأمية.</a:t>
            </a:r>
          </a:p>
          <a:p>
            <a:pPr algn="justLow"/>
            <a:r>
              <a:rPr lang="ar-SA" sz="4600" b="1" dirty="0" smtClean="0">
                <a:solidFill>
                  <a:schemeClr val="bg1"/>
                </a:solidFill>
              </a:rPr>
              <a:t>الموقع البحري الفريد  لقطاع غزة على البحر المتوسط </a:t>
            </a:r>
            <a:r>
              <a:rPr lang="ar-SA" sz="4400" dirty="0" smtClean="0">
                <a:solidFill>
                  <a:schemeClr val="bg1"/>
                </a:solidFill>
              </a:rPr>
              <a:t>.</a:t>
            </a:r>
          </a:p>
          <a:p>
            <a:pPr algn="justLow"/>
            <a:endParaRPr lang="ar-SA" sz="4400" dirty="0" smtClean="0">
              <a:solidFill>
                <a:schemeClr val="bg1"/>
              </a:solidFill>
            </a:endParaRPr>
          </a:p>
          <a:p>
            <a:pPr algn="justLow"/>
            <a:endParaRPr lang="ar-SA" sz="4400" dirty="0">
              <a:solidFill>
                <a:schemeClr val="bg1"/>
              </a:solidFill>
            </a:endParaRPr>
          </a:p>
        </p:txBody>
      </p:sp>
    </p:spTree>
    <p:extLst>
      <p:ext uri="{BB962C8B-B14F-4D97-AF65-F5344CB8AC3E}">
        <p14:creationId xmlns:p14="http://schemas.microsoft.com/office/powerpoint/2010/main" val="838646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SA" b="1" dirty="0" smtClean="0">
                <a:solidFill>
                  <a:srgbClr val="FF0000"/>
                </a:solidFill>
                <a:latin typeface="Times New Roman"/>
                <a:ea typeface="Times New Roman"/>
                <a:cs typeface="Simplified Arabic"/>
              </a:rPr>
              <a:t>التهديدات</a:t>
            </a:r>
            <a:endParaRPr lang="ar-SA" dirty="0">
              <a:solidFill>
                <a:srgbClr val="FF0000"/>
              </a:solidFill>
            </a:endParaRPr>
          </a:p>
        </p:txBody>
      </p:sp>
      <p:sp>
        <p:nvSpPr>
          <p:cNvPr id="3" name="عنصر نائب للمحتوى 2"/>
          <p:cNvSpPr>
            <a:spLocks noGrp="1"/>
          </p:cNvSpPr>
          <p:nvPr>
            <p:ph idx="1"/>
          </p:nvPr>
        </p:nvSpPr>
        <p:spPr>
          <a:xfrm>
            <a:off x="179512" y="908720"/>
            <a:ext cx="8640960" cy="5949280"/>
          </a:xfrm>
          <a:solidFill>
            <a:srgbClr val="002060"/>
          </a:solidFill>
        </p:spPr>
        <p:txBody>
          <a:bodyPr>
            <a:noAutofit/>
          </a:bodyPr>
          <a:lstStyle/>
          <a:p>
            <a:pPr lvl="0" algn="justLow">
              <a:buFont typeface="+mj-lt"/>
              <a:buAutoNum type="arabicPeriod"/>
            </a:pPr>
            <a:r>
              <a:rPr lang="ar-SA" sz="3600" b="1" dirty="0" smtClean="0">
                <a:solidFill>
                  <a:schemeClr val="bg1"/>
                </a:solidFill>
                <a:latin typeface="Times New Roman"/>
                <a:ea typeface="Times New Roman"/>
              </a:rPr>
              <a:t>- الاحتلال المستمر على مدى العقود والحصار على قطاع غزة</a:t>
            </a:r>
          </a:p>
          <a:p>
            <a:pPr lvl="0" algn="justLow">
              <a:buFont typeface="+mj-lt"/>
              <a:buAutoNum type="arabicPeriod"/>
            </a:pPr>
            <a:r>
              <a:rPr lang="ar-SA" sz="3600" b="1" dirty="0" smtClean="0">
                <a:solidFill>
                  <a:schemeClr val="bg1"/>
                </a:solidFill>
                <a:latin typeface="Times New Roman"/>
                <a:ea typeface="Times New Roman"/>
              </a:rPr>
              <a:t>غياب الاستقرار السياسي والانقسام السياسي الفلسطيني.</a:t>
            </a:r>
          </a:p>
          <a:p>
            <a:pPr lvl="0" algn="justLow">
              <a:buFont typeface="+mj-lt"/>
              <a:buAutoNum type="arabicPeriod"/>
            </a:pPr>
            <a:r>
              <a:rPr lang="ar-SA" sz="3600" b="1" dirty="0" smtClean="0">
                <a:solidFill>
                  <a:schemeClr val="bg1"/>
                </a:solidFill>
                <a:latin typeface="Times New Roman"/>
                <a:ea typeface="Times New Roman"/>
              </a:rPr>
              <a:t>عدم التواصل الجغرافي بين غزة والضفة .</a:t>
            </a:r>
          </a:p>
          <a:p>
            <a:pPr lvl="0" algn="justLow">
              <a:buFont typeface="+mj-lt"/>
              <a:buAutoNum type="arabicPeriod"/>
            </a:pPr>
            <a:r>
              <a:rPr lang="ar-SA" sz="3600" b="1" dirty="0" smtClean="0">
                <a:solidFill>
                  <a:schemeClr val="bg1"/>
                </a:solidFill>
                <a:latin typeface="Times New Roman"/>
                <a:ea typeface="Times New Roman"/>
              </a:rPr>
              <a:t>غزة لديها أعلى بطالة في العالم.(</a:t>
            </a:r>
            <a:r>
              <a:rPr lang="en-US" sz="3600" b="1" dirty="0" smtClean="0">
                <a:solidFill>
                  <a:schemeClr val="bg1"/>
                </a:solidFill>
                <a:latin typeface="Times New Roman"/>
                <a:ea typeface="Times New Roman"/>
              </a:rPr>
              <a:t>(%45 </a:t>
            </a:r>
            <a:r>
              <a:rPr lang="ar-SA" sz="3600" b="1" dirty="0" smtClean="0">
                <a:solidFill>
                  <a:schemeClr val="bg1"/>
                </a:solidFill>
                <a:latin typeface="Times New Roman"/>
                <a:ea typeface="Times New Roman"/>
              </a:rPr>
              <a:t> نحو </a:t>
            </a:r>
            <a:r>
              <a:rPr lang="en-US" sz="3600" b="1" dirty="0" smtClean="0">
                <a:solidFill>
                  <a:schemeClr val="bg1"/>
                </a:solidFill>
                <a:latin typeface="Times New Roman"/>
                <a:ea typeface="Times New Roman"/>
              </a:rPr>
              <a:t>70 </a:t>
            </a:r>
            <a:r>
              <a:rPr lang="ar-SA" sz="3600" b="1" dirty="0" smtClean="0">
                <a:solidFill>
                  <a:schemeClr val="bg1"/>
                </a:solidFill>
                <a:latin typeface="Times New Roman"/>
                <a:ea typeface="Times New Roman"/>
              </a:rPr>
              <a:t>% من الشباب عاطلين عن العمل آلاف الخريجين لا يجدون عمل.</a:t>
            </a:r>
          </a:p>
          <a:p>
            <a:pPr lvl="0" algn="justLow">
              <a:buFont typeface="+mj-lt"/>
              <a:buAutoNum type="arabicPeriod"/>
            </a:pPr>
            <a:r>
              <a:rPr lang="ar-SA" sz="3600" b="1" dirty="0" smtClean="0">
                <a:solidFill>
                  <a:schemeClr val="bg1"/>
                </a:solidFill>
                <a:latin typeface="Times New Roman"/>
                <a:ea typeface="Times New Roman"/>
              </a:rPr>
              <a:t>الأمر معقد بسبب فرص العمل القليلة التي ترتبط أحياناً بالفصيل أو الحزب أو العائلة </a:t>
            </a:r>
          </a:p>
          <a:p>
            <a:pPr lvl="0" algn="justLow">
              <a:buFont typeface="+mj-lt"/>
              <a:buAutoNum type="arabicPeriod"/>
            </a:pPr>
            <a:endParaRPr lang="ar-SA" sz="3600" b="1" dirty="0" smtClean="0">
              <a:solidFill>
                <a:schemeClr val="bg1"/>
              </a:solidFill>
              <a:latin typeface="Times New Roman"/>
              <a:ea typeface="Times New Roman"/>
            </a:endParaRPr>
          </a:p>
          <a:p>
            <a:pPr lvl="0" algn="justLow">
              <a:buFont typeface="+mj-lt"/>
              <a:buAutoNum type="arabicPeriod"/>
            </a:pPr>
            <a:endParaRPr lang="ar-SA" sz="3600" b="1" dirty="0" smtClean="0">
              <a:solidFill>
                <a:schemeClr val="bg1"/>
              </a:solidFill>
              <a:latin typeface="Times New Roman"/>
              <a:ea typeface="Times New Roman"/>
            </a:endParaRPr>
          </a:p>
          <a:p>
            <a:pPr lvl="0" algn="justLow">
              <a:buFont typeface="+mj-lt"/>
              <a:buAutoNum type="arabicPeriod"/>
            </a:pPr>
            <a:endParaRPr lang="en-US" sz="3600" b="1" dirty="0">
              <a:solidFill>
                <a:schemeClr val="bg1"/>
              </a:solidFill>
              <a:latin typeface="Times New Roman"/>
              <a:ea typeface="Times New Roman"/>
            </a:endParaRPr>
          </a:p>
        </p:txBody>
      </p:sp>
    </p:spTree>
    <p:extLst>
      <p:ext uri="{BB962C8B-B14F-4D97-AF65-F5344CB8AC3E}">
        <p14:creationId xmlns:p14="http://schemas.microsoft.com/office/powerpoint/2010/main" val="3376956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SA" b="1" dirty="0" smtClean="0">
                <a:solidFill>
                  <a:srgbClr val="FF0000"/>
                </a:solidFill>
                <a:latin typeface="Times New Roman"/>
                <a:ea typeface="Times New Roman"/>
                <a:cs typeface="Simplified Arabic"/>
              </a:rPr>
              <a:t>التهديدات</a:t>
            </a:r>
            <a:endParaRPr lang="ar-SA" dirty="0">
              <a:solidFill>
                <a:srgbClr val="FF0000"/>
              </a:solidFill>
            </a:endParaRPr>
          </a:p>
        </p:txBody>
      </p:sp>
      <p:sp>
        <p:nvSpPr>
          <p:cNvPr id="3" name="عنصر نائب للمحتوى 2"/>
          <p:cNvSpPr>
            <a:spLocks noGrp="1"/>
          </p:cNvSpPr>
          <p:nvPr>
            <p:ph idx="1"/>
          </p:nvPr>
        </p:nvSpPr>
        <p:spPr>
          <a:xfrm>
            <a:off x="179512" y="908720"/>
            <a:ext cx="8640960" cy="5760640"/>
          </a:xfrm>
          <a:solidFill>
            <a:srgbClr val="002060"/>
          </a:solidFill>
        </p:spPr>
        <p:txBody>
          <a:bodyPr>
            <a:noAutofit/>
          </a:bodyPr>
          <a:lstStyle/>
          <a:p>
            <a:pPr lvl="0" algn="justLow">
              <a:buFont typeface="+mj-lt"/>
              <a:buAutoNum type="arabicPeriod"/>
            </a:pPr>
            <a:r>
              <a:rPr lang="ar-SA" sz="3600" b="1" dirty="0" smtClean="0">
                <a:solidFill>
                  <a:schemeClr val="bg1"/>
                </a:solidFill>
                <a:latin typeface="Times New Roman"/>
                <a:ea typeface="Times New Roman"/>
              </a:rPr>
              <a:t>الحروب والمشكلات في الدول المجاورة جعلت غزة ليست أولوية .</a:t>
            </a:r>
          </a:p>
          <a:p>
            <a:pPr lvl="0" algn="justLow">
              <a:buFont typeface="+mj-lt"/>
              <a:buAutoNum type="arabicPeriod"/>
            </a:pPr>
            <a:r>
              <a:rPr lang="ar-SA" sz="3600" b="1" dirty="0" smtClean="0">
                <a:solidFill>
                  <a:schemeClr val="bg1"/>
                </a:solidFill>
                <a:latin typeface="Times New Roman"/>
                <a:ea typeface="Times New Roman"/>
              </a:rPr>
              <a:t>ان حالة عدم الاستقرار تحد من الاستثمار.</a:t>
            </a:r>
          </a:p>
          <a:p>
            <a:pPr lvl="0" algn="justLow">
              <a:buFont typeface="+mj-lt"/>
              <a:buAutoNum type="arabicPeriod"/>
            </a:pPr>
            <a:r>
              <a:rPr lang="ar-SA" sz="3600" b="1" dirty="0" smtClean="0">
                <a:solidFill>
                  <a:schemeClr val="bg1"/>
                </a:solidFill>
                <a:latin typeface="Times New Roman"/>
                <a:ea typeface="Times New Roman"/>
              </a:rPr>
              <a:t>العالم مشغول بمشاغل أخرى مما جعل الاحتلال يمعن في الحصار والضغط بكل الوسائل على قطاع غزة دون مسائلة.</a:t>
            </a:r>
          </a:p>
          <a:p>
            <a:pPr lvl="0" algn="justLow">
              <a:buFont typeface="+mj-lt"/>
              <a:buAutoNum type="arabicPeriod"/>
            </a:pPr>
            <a:r>
              <a:rPr lang="ar-SA" sz="3600" b="1" dirty="0" smtClean="0">
                <a:solidFill>
                  <a:schemeClr val="bg1"/>
                </a:solidFill>
                <a:latin typeface="Times New Roman"/>
                <a:ea typeface="Times New Roman"/>
              </a:rPr>
              <a:t>الاعتماد على المساعدات الخارجية </a:t>
            </a:r>
          </a:p>
          <a:p>
            <a:pPr lvl="0" algn="justLow">
              <a:buFont typeface="+mj-lt"/>
              <a:buAutoNum type="arabicPeriod"/>
            </a:pPr>
            <a:r>
              <a:rPr lang="ar-SA" sz="3600" b="1" dirty="0" smtClean="0">
                <a:solidFill>
                  <a:schemeClr val="bg1"/>
                </a:solidFill>
                <a:latin typeface="Times New Roman"/>
                <a:ea typeface="Times New Roman"/>
              </a:rPr>
              <a:t>الاقتصاد المحلي مفتت ومتعب ومشوه وذات قدرات محدودة على النمو</a:t>
            </a:r>
          </a:p>
          <a:p>
            <a:pPr lvl="0" algn="justLow">
              <a:buFont typeface="+mj-lt"/>
              <a:buAutoNum type="arabicPeriod"/>
            </a:pPr>
            <a:endParaRPr lang="ar-SA" sz="3600" b="1" dirty="0" smtClean="0">
              <a:solidFill>
                <a:schemeClr val="bg1"/>
              </a:solidFill>
              <a:latin typeface="Times New Roman"/>
              <a:ea typeface="Times New Roman"/>
            </a:endParaRPr>
          </a:p>
          <a:p>
            <a:pPr lvl="0" algn="justLow">
              <a:buFont typeface="+mj-lt"/>
              <a:buAutoNum type="arabicPeriod"/>
            </a:pPr>
            <a:endParaRPr lang="ar-SA" sz="3600" b="1" dirty="0" smtClean="0">
              <a:solidFill>
                <a:schemeClr val="bg1"/>
              </a:solidFill>
              <a:latin typeface="Times New Roman"/>
              <a:ea typeface="Times New Roman"/>
            </a:endParaRPr>
          </a:p>
          <a:p>
            <a:pPr lvl="0" algn="justLow">
              <a:buFont typeface="+mj-lt"/>
              <a:buAutoNum type="arabicPeriod"/>
            </a:pPr>
            <a:endParaRPr lang="en-US" sz="3600" b="1" dirty="0">
              <a:solidFill>
                <a:schemeClr val="bg1"/>
              </a:solidFill>
              <a:latin typeface="Times New Roman"/>
              <a:ea typeface="Times New Roman"/>
            </a:endParaRPr>
          </a:p>
        </p:txBody>
      </p:sp>
    </p:spTree>
    <p:extLst>
      <p:ext uri="{BB962C8B-B14F-4D97-AF65-F5344CB8AC3E}">
        <p14:creationId xmlns:p14="http://schemas.microsoft.com/office/powerpoint/2010/main" val="4264084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SA" b="1" dirty="0">
                <a:solidFill>
                  <a:srgbClr val="FF0000"/>
                </a:solidFill>
                <a:latin typeface="Times New Roman"/>
                <a:ea typeface="Times New Roman"/>
                <a:cs typeface="Simplified Arabic"/>
              </a:rPr>
              <a:t>التوصيات</a:t>
            </a:r>
            <a:endParaRPr lang="ar-SA" dirty="0">
              <a:solidFill>
                <a:srgbClr val="FF0000"/>
              </a:solidFill>
            </a:endParaRPr>
          </a:p>
        </p:txBody>
      </p:sp>
      <p:sp>
        <p:nvSpPr>
          <p:cNvPr id="3" name="عنصر نائب للمحتوى 2"/>
          <p:cNvSpPr>
            <a:spLocks noGrp="1"/>
          </p:cNvSpPr>
          <p:nvPr>
            <p:ph idx="1"/>
          </p:nvPr>
        </p:nvSpPr>
        <p:spPr>
          <a:xfrm>
            <a:off x="467544" y="1052736"/>
            <a:ext cx="8229600" cy="5616624"/>
          </a:xfrm>
        </p:spPr>
        <p:txBody>
          <a:bodyPr>
            <a:noAutofit/>
          </a:bodyPr>
          <a:lstStyle/>
          <a:p>
            <a:pPr marL="0" indent="0" algn="justLow">
              <a:buNone/>
              <a:tabLst>
                <a:tab pos="359410" algn="r"/>
              </a:tabLst>
            </a:pPr>
            <a:endParaRPr lang="en-US" sz="1600" b="1" dirty="0">
              <a:latin typeface="Times New Roman"/>
              <a:ea typeface="Times New Roman"/>
            </a:endParaRPr>
          </a:p>
          <a:p>
            <a:pPr marL="0" lvl="0" indent="0" algn="justLow">
              <a:buNone/>
            </a:pPr>
            <a:r>
              <a:rPr lang="ar-SA" b="1" dirty="0" smtClean="0">
                <a:latin typeface="Times New Roman"/>
                <a:ea typeface="Times New Roman"/>
                <a:cs typeface="Simplified Arabic"/>
              </a:rPr>
              <a:t>- تحسين قدرات الشباب والشابات  والاعتناء بهم وتطوير النظام التعليمي  ومهارات الاتصال وتطوير المعرفة وقبول الاختلافات فمن من خلالهم يمكن احداث التغيير بالرغم من كل الظروف.</a:t>
            </a:r>
          </a:p>
          <a:p>
            <a:pPr marL="0" lvl="0" indent="0" algn="justLow">
              <a:buNone/>
            </a:pPr>
            <a:r>
              <a:rPr lang="ar-SA" b="1" dirty="0" smtClean="0">
                <a:latin typeface="Times New Roman"/>
                <a:ea typeface="Times New Roman"/>
                <a:cs typeface="Simplified Arabic"/>
              </a:rPr>
              <a:t>- تعزيز الوحدة والشراكة وتقبل الأخر واعتماد الكفاءة والجدارة في التوظيف والعمل المهني والمؤسساتي.</a:t>
            </a:r>
          </a:p>
          <a:p>
            <a:pPr marL="0" lvl="0" indent="0" algn="justLow">
              <a:buNone/>
            </a:pPr>
            <a:r>
              <a:rPr lang="ar-SA" b="1" dirty="0" smtClean="0">
                <a:latin typeface="Times New Roman"/>
                <a:ea typeface="Times New Roman"/>
                <a:cs typeface="Simplified Arabic"/>
              </a:rPr>
              <a:t>- وضع برامج مدروسة من أجل الاهتمام بالأطفال والنساء والشباب والمسنين حيث أن القضية الفلسطينية معقدة وتحتاج إلى معارك : سياسية وقانونية وإعلامية وثقافية وحضارية وتعليمية واقتصادية مع الاحتفاظ بعناصر القوة. </a:t>
            </a:r>
          </a:p>
          <a:p>
            <a:pPr lvl="0" algn="justLow">
              <a:buFont typeface="+mj-lt"/>
              <a:buAutoNum type="arabicPeriod"/>
            </a:pPr>
            <a:endParaRPr lang="en-US" sz="2400" b="1" dirty="0">
              <a:latin typeface="Times New Roman"/>
              <a:ea typeface="Times New Roman"/>
            </a:endParaRPr>
          </a:p>
        </p:txBody>
      </p:sp>
    </p:spTree>
    <p:extLst>
      <p:ext uri="{BB962C8B-B14F-4D97-AF65-F5344CB8AC3E}">
        <p14:creationId xmlns:p14="http://schemas.microsoft.com/office/powerpoint/2010/main" val="1592182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SA" b="1" dirty="0">
                <a:solidFill>
                  <a:srgbClr val="FF0000"/>
                </a:solidFill>
                <a:latin typeface="Times New Roman"/>
                <a:ea typeface="Times New Roman"/>
                <a:cs typeface="Simplified Arabic"/>
              </a:rPr>
              <a:t>التوصيات</a:t>
            </a:r>
            <a:endParaRPr lang="ar-SA" dirty="0">
              <a:solidFill>
                <a:srgbClr val="FF0000"/>
              </a:solidFill>
            </a:endParaRPr>
          </a:p>
        </p:txBody>
      </p:sp>
      <p:sp>
        <p:nvSpPr>
          <p:cNvPr id="3" name="عنصر نائب للمحتوى 2"/>
          <p:cNvSpPr>
            <a:spLocks noGrp="1"/>
          </p:cNvSpPr>
          <p:nvPr>
            <p:ph idx="1"/>
          </p:nvPr>
        </p:nvSpPr>
        <p:spPr>
          <a:xfrm>
            <a:off x="467544" y="1052736"/>
            <a:ext cx="8229600" cy="5616624"/>
          </a:xfrm>
        </p:spPr>
        <p:txBody>
          <a:bodyPr>
            <a:noAutofit/>
          </a:bodyPr>
          <a:lstStyle/>
          <a:p>
            <a:pPr marL="0" lvl="0" indent="0" algn="justLow">
              <a:buNone/>
            </a:pPr>
            <a:r>
              <a:rPr lang="ar-SA" b="1" dirty="0" smtClean="0">
                <a:latin typeface="Times New Roman"/>
                <a:ea typeface="Times New Roman"/>
                <a:cs typeface="Simplified Arabic"/>
              </a:rPr>
              <a:t>- عقد المزيد من ورشات العمل من قبل المؤسسات الوطنية والأجنبية و الخبراء للوقوف على العقبات والفرص من أجل الوصول إلى تنمية مستدامة. </a:t>
            </a:r>
          </a:p>
          <a:p>
            <a:pPr lvl="0" algn="justLow">
              <a:buFontTx/>
              <a:buChar char="-"/>
            </a:pPr>
            <a:r>
              <a:rPr lang="ar-SA" b="1" dirty="0" smtClean="0">
                <a:latin typeface="Times New Roman"/>
                <a:ea typeface="Times New Roman"/>
                <a:cs typeface="Simplified Arabic"/>
              </a:rPr>
              <a:t>تطبيق </a:t>
            </a:r>
            <a:r>
              <a:rPr lang="ar-SA" b="1" dirty="0">
                <a:latin typeface="Times New Roman"/>
                <a:ea typeface="Times New Roman"/>
                <a:cs typeface="Simplified Arabic"/>
              </a:rPr>
              <a:t>التوسع العمراني </a:t>
            </a:r>
            <a:r>
              <a:rPr lang="ar-SA" b="1" dirty="0">
                <a:latin typeface="Times New Roman"/>
                <a:ea typeface="Calibri"/>
                <a:cs typeface="Simplified Arabic"/>
              </a:rPr>
              <a:t>الذكي</a:t>
            </a:r>
            <a:r>
              <a:rPr lang="ar-SA" b="1" dirty="0">
                <a:latin typeface="Times New Roman"/>
                <a:ea typeface="Times New Roman"/>
                <a:cs typeface="Simplified Arabic"/>
              </a:rPr>
              <a:t> بديلاً عن التوسع العمراني العشوائي </a:t>
            </a:r>
            <a:r>
              <a:rPr lang="ar-SA" b="1" dirty="0" err="1">
                <a:latin typeface="Times New Roman"/>
                <a:ea typeface="Times New Roman"/>
                <a:cs typeface="Simplified Arabic"/>
              </a:rPr>
              <a:t>وتحوبل</a:t>
            </a:r>
            <a:r>
              <a:rPr lang="ar-SA" b="1" dirty="0">
                <a:latin typeface="Times New Roman"/>
                <a:ea typeface="Times New Roman"/>
                <a:cs typeface="Simplified Arabic"/>
              </a:rPr>
              <a:t> المدن القائمة الى مدن ذكية</a:t>
            </a:r>
            <a:r>
              <a:rPr lang="ar-SA" b="1" dirty="0" smtClean="0">
                <a:latin typeface="Times New Roman"/>
                <a:ea typeface="Times New Roman"/>
                <a:cs typeface="Simplified Arabic"/>
              </a:rPr>
              <a:t>.</a:t>
            </a:r>
          </a:p>
          <a:p>
            <a:pPr marL="0" lvl="0" indent="0" algn="justLow">
              <a:buNone/>
            </a:pPr>
            <a:r>
              <a:rPr lang="ar-SA" b="1" dirty="0" smtClean="0">
                <a:latin typeface="Times New Roman"/>
                <a:ea typeface="Times New Roman"/>
                <a:cs typeface="Simplified Arabic"/>
              </a:rPr>
              <a:t>- تبني </a:t>
            </a:r>
            <a:r>
              <a:rPr lang="ar-SA" b="1" dirty="0">
                <a:latin typeface="Times New Roman"/>
                <a:ea typeface="Times New Roman"/>
                <a:cs typeface="Simplified Arabic"/>
              </a:rPr>
              <a:t>سياسة التجديد الحضري والحشو العمراني (تكثيف الاستخدام</a:t>
            </a:r>
            <a:r>
              <a:rPr lang="ar-SA" b="1" dirty="0" smtClean="0">
                <a:latin typeface="Times New Roman"/>
                <a:ea typeface="Times New Roman"/>
                <a:cs typeface="Simplified Arabic"/>
              </a:rPr>
              <a:t>)</a:t>
            </a:r>
            <a:endParaRPr lang="en-US" b="1" dirty="0">
              <a:latin typeface="Times New Roman"/>
              <a:ea typeface="Times New Roman"/>
            </a:endParaRPr>
          </a:p>
          <a:p>
            <a:pPr marL="0" lvl="0" indent="0" algn="justLow">
              <a:buNone/>
            </a:pPr>
            <a:r>
              <a:rPr lang="ar-SA" b="1" dirty="0" smtClean="0">
                <a:latin typeface="Times New Roman"/>
                <a:ea typeface="Times New Roman"/>
                <a:cs typeface="Simplified Arabic"/>
              </a:rPr>
              <a:t>- إعادة </a:t>
            </a:r>
            <a:r>
              <a:rPr lang="ar-SA" b="1" dirty="0">
                <a:latin typeface="Times New Roman"/>
                <a:ea typeface="Calibri"/>
                <a:cs typeface="Simplified Arabic"/>
              </a:rPr>
              <a:t>النظر</a:t>
            </a:r>
            <a:r>
              <a:rPr lang="ar-SA" b="1" dirty="0">
                <a:latin typeface="Times New Roman"/>
                <a:ea typeface="Times New Roman"/>
                <a:cs typeface="Simplified Arabic"/>
              </a:rPr>
              <a:t> في المخطط الإقليمي للقطاع، والمخططات الهيكلية للمدن والقرى في ضوء المحددات والمشكلات </a:t>
            </a:r>
            <a:r>
              <a:rPr lang="ar-SA" b="1" dirty="0" err="1">
                <a:latin typeface="Times New Roman"/>
                <a:ea typeface="Times New Roman"/>
                <a:cs typeface="Simplified Arabic"/>
              </a:rPr>
              <a:t>التى</a:t>
            </a:r>
            <a:r>
              <a:rPr lang="ar-SA" b="1" dirty="0">
                <a:latin typeface="Times New Roman"/>
                <a:ea typeface="Times New Roman"/>
                <a:cs typeface="Simplified Arabic"/>
              </a:rPr>
              <a:t> يعاني منها القطاع بما يتوافق مع المدن الذكية</a:t>
            </a:r>
            <a:r>
              <a:rPr lang="ar-SA" b="1" dirty="0" smtClean="0">
                <a:latin typeface="Times New Roman"/>
                <a:ea typeface="Times New Roman"/>
                <a:cs typeface="Simplified Arabic"/>
              </a:rPr>
              <a:t>.</a:t>
            </a:r>
          </a:p>
          <a:p>
            <a:pPr lvl="0" algn="justLow">
              <a:buFont typeface="+mj-lt"/>
              <a:buAutoNum type="arabicPeriod"/>
            </a:pPr>
            <a:endParaRPr lang="en-US" sz="3600" b="1" dirty="0">
              <a:latin typeface="Times New Roman"/>
              <a:ea typeface="Times New Roman"/>
            </a:endParaRPr>
          </a:p>
        </p:txBody>
      </p:sp>
    </p:spTree>
    <p:extLst>
      <p:ext uri="{BB962C8B-B14F-4D97-AF65-F5344CB8AC3E}">
        <p14:creationId xmlns:p14="http://schemas.microsoft.com/office/powerpoint/2010/main" val="63239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980728"/>
            <a:ext cx="8568952" cy="5616624"/>
          </a:xfrm>
          <a:solidFill>
            <a:srgbClr val="002060"/>
          </a:solidFill>
        </p:spPr>
        <p:txBody>
          <a:bodyPr>
            <a:normAutofit fontScale="92500" lnSpcReduction="10000"/>
          </a:bodyPr>
          <a:lstStyle/>
          <a:p>
            <a:pPr algn="justLow"/>
            <a:r>
              <a:rPr lang="ar-SA" sz="4800" b="1" dirty="0" smtClean="0">
                <a:solidFill>
                  <a:schemeClr val="bg1"/>
                </a:solidFill>
              </a:rPr>
              <a:t>كما يواجه </a:t>
            </a:r>
            <a:r>
              <a:rPr lang="ar-SA" sz="4800" b="1" dirty="0">
                <a:solidFill>
                  <a:schemeClr val="bg1"/>
                </a:solidFill>
              </a:rPr>
              <a:t>قطاع الإسكان في قطاع غزة، أزمة سكن حادة، وقد تفاقمت </a:t>
            </a:r>
            <a:r>
              <a:rPr lang="ar-SA" sz="4800" b="1" dirty="0" smtClean="0">
                <a:solidFill>
                  <a:schemeClr val="bg1"/>
                </a:solidFill>
              </a:rPr>
              <a:t>هذه الأزمة بعد </a:t>
            </a:r>
            <a:r>
              <a:rPr lang="ar-SA" sz="4800" b="1" dirty="0">
                <a:solidFill>
                  <a:schemeClr val="bg1"/>
                </a:solidFill>
              </a:rPr>
              <a:t>الحصار والاعتداءات الاسرائيلية الأخيرة خلال الفترة (2007-2015). </a:t>
            </a:r>
            <a:r>
              <a:rPr lang="ar-SA" sz="4800" b="1" dirty="0" smtClean="0">
                <a:solidFill>
                  <a:schemeClr val="bg1"/>
                </a:solidFill>
              </a:rPr>
              <a:t>وتبرز خطورة الوضع الراهن والمستقبلي في العجز </a:t>
            </a:r>
            <a:r>
              <a:rPr lang="ar-SA" sz="4800" b="1" dirty="0">
                <a:solidFill>
                  <a:schemeClr val="bg1"/>
                </a:solidFill>
              </a:rPr>
              <a:t>المتراكم من الوحدات السكنية، والخدمات والمرافق والوظائف ورفع مستوى المعيشة، وتحسين نوعية </a:t>
            </a:r>
            <a:r>
              <a:rPr lang="ar-SA" sz="4800" b="1" dirty="0" smtClean="0">
                <a:solidFill>
                  <a:schemeClr val="bg1"/>
                </a:solidFill>
              </a:rPr>
              <a:t>الحياة مما يشكل أبعاد خطيرة على مستقبل سكان قطاع غزة.</a:t>
            </a:r>
            <a:endParaRPr lang="ar-SA" b="1" dirty="0">
              <a:solidFill>
                <a:schemeClr val="bg1"/>
              </a:solidFill>
            </a:endParaRPr>
          </a:p>
        </p:txBody>
      </p:sp>
      <p:sp>
        <p:nvSpPr>
          <p:cNvPr id="4" name="عنوان 1"/>
          <p:cNvSpPr>
            <a:spLocks noGrp="1"/>
          </p:cNvSpPr>
          <p:nvPr>
            <p:ph type="title"/>
          </p:nvPr>
        </p:nvSpPr>
        <p:spPr>
          <a:xfrm>
            <a:off x="611560" y="116632"/>
            <a:ext cx="7992888" cy="720080"/>
          </a:xfrm>
          <a:solidFill>
            <a:srgbClr val="FF0000"/>
          </a:solidFill>
        </p:spPr>
        <p:txBody>
          <a:bodyPr>
            <a:noAutofit/>
          </a:bodyPr>
          <a:lstStyle/>
          <a:p>
            <a:r>
              <a:rPr lang="ar-SA" b="1" dirty="0" smtClean="0">
                <a:solidFill>
                  <a:schemeClr val="bg1"/>
                </a:solidFill>
              </a:rPr>
              <a:t>المشكلة : التحديات والتوقعات والفرص </a:t>
            </a:r>
            <a:endParaRPr lang="ar-SA" b="1" dirty="0">
              <a:solidFill>
                <a:schemeClr val="bg1"/>
              </a:solidFill>
            </a:endParaRPr>
          </a:p>
        </p:txBody>
      </p:sp>
    </p:spTree>
    <p:extLst>
      <p:ext uri="{BB962C8B-B14F-4D97-AF65-F5344CB8AC3E}">
        <p14:creationId xmlns:p14="http://schemas.microsoft.com/office/powerpoint/2010/main" val="3292751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SA" b="1" dirty="0">
                <a:solidFill>
                  <a:srgbClr val="FF0000"/>
                </a:solidFill>
                <a:latin typeface="Times New Roman"/>
                <a:ea typeface="Times New Roman"/>
                <a:cs typeface="Simplified Arabic"/>
              </a:rPr>
              <a:t>التوصيات</a:t>
            </a:r>
            <a:endParaRPr lang="ar-SA" dirty="0">
              <a:solidFill>
                <a:srgbClr val="FF0000"/>
              </a:solidFill>
            </a:endParaRPr>
          </a:p>
        </p:txBody>
      </p:sp>
      <p:sp>
        <p:nvSpPr>
          <p:cNvPr id="3" name="عنصر نائب للمحتوى 2"/>
          <p:cNvSpPr>
            <a:spLocks noGrp="1"/>
          </p:cNvSpPr>
          <p:nvPr>
            <p:ph idx="1"/>
          </p:nvPr>
        </p:nvSpPr>
        <p:spPr>
          <a:xfrm>
            <a:off x="107504" y="1052736"/>
            <a:ext cx="8784976" cy="5616624"/>
          </a:xfrm>
        </p:spPr>
        <p:txBody>
          <a:bodyPr>
            <a:noAutofit/>
          </a:bodyPr>
          <a:lstStyle/>
          <a:p>
            <a:pPr algn="justLow">
              <a:tabLst>
                <a:tab pos="359410" algn="r"/>
              </a:tabLst>
            </a:pPr>
            <a:r>
              <a:rPr lang="ar-SA" sz="4400" b="1" dirty="0" smtClean="0">
                <a:latin typeface="Times New Roman"/>
                <a:ea typeface="Times New Roman"/>
                <a:cs typeface="Simplified Arabic"/>
              </a:rPr>
              <a:t>اعتماد </a:t>
            </a:r>
            <a:r>
              <a:rPr lang="ar-SA" sz="4400" b="1" dirty="0">
                <a:latin typeface="Times New Roman"/>
                <a:ea typeface="Times New Roman"/>
                <a:cs typeface="Simplified Arabic"/>
              </a:rPr>
              <a:t>الاستراتيجيات والأنظمة والقوانين التي تؤدي إلى التخفيف من الأخطار البيئية كنقص الأراضي الزراعية، ونقص الموارد </a:t>
            </a:r>
            <a:r>
              <a:rPr lang="ar-SA" sz="4400" b="1" dirty="0" smtClean="0">
                <a:latin typeface="Times New Roman"/>
                <a:ea typeface="Times New Roman"/>
                <a:cs typeface="Simplified Arabic"/>
              </a:rPr>
              <a:t>المائية والطاقة ، </a:t>
            </a:r>
            <a:r>
              <a:rPr lang="ar-SA" sz="4400" b="1" dirty="0">
                <a:latin typeface="Times New Roman"/>
                <a:ea typeface="Times New Roman"/>
                <a:cs typeface="Simplified Arabic"/>
              </a:rPr>
              <a:t>والتلوث بأنواعه المختلفة والضجيج وتشويه المنظر العام، وانتشار </a:t>
            </a:r>
            <a:r>
              <a:rPr lang="ar-SA" sz="4400" b="1" dirty="0" smtClean="0">
                <a:latin typeface="Times New Roman"/>
                <a:ea typeface="Times New Roman"/>
                <a:cs typeface="Simplified Arabic"/>
              </a:rPr>
              <a:t>الأمراض </a:t>
            </a:r>
            <a:r>
              <a:rPr lang="ar-SA" sz="4400" b="1" dirty="0">
                <a:latin typeface="Times New Roman"/>
                <a:ea typeface="Times New Roman"/>
                <a:cs typeface="Simplified Arabic"/>
              </a:rPr>
              <a:t>الصحية </a:t>
            </a:r>
            <a:r>
              <a:rPr lang="ar-SA" sz="4400" b="1" dirty="0" smtClean="0">
                <a:latin typeface="Times New Roman"/>
                <a:ea typeface="Times New Roman"/>
                <a:cs typeface="Simplified Arabic"/>
              </a:rPr>
              <a:t>والاجتماعية.</a:t>
            </a:r>
          </a:p>
          <a:p>
            <a:pPr algn="justLow">
              <a:tabLst>
                <a:tab pos="359410" algn="r"/>
              </a:tabLst>
            </a:pPr>
            <a:r>
              <a:rPr lang="ar-SA" sz="4400" b="1" dirty="0" smtClean="0">
                <a:latin typeface="Times New Roman"/>
                <a:ea typeface="Times New Roman"/>
                <a:cs typeface="Simplified Arabic"/>
              </a:rPr>
              <a:t>اعتماد </a:t>
            </a:r>
            <a:r>
              <a:rPr lang="ar-SA" sz="4400" b="1" dirty="0">
                <a:latin typeface="Times New Roman"/>
                <a:ea typeface="Times New Roman"/>
                <a:cs typeface="Simplified Arabic"/>
              </a:rPr>
              <a:t>الزراعة الحضرية </a:t>
            </a:r>
            <a:r>
              <a:rPr lang="ar-SA" sz="4400" b="1" dirty="0" smtClean="0">
                <a:latin typeface="Times New Roman"/>
                <a:ea typeface="Times New Roman"/>
                <a:cs typeface="Simplified Arabic"/>
              </a:rPr>
              <a:t>التي </a:t>
            </a:r>
            <a:r>
              <a:rPr lang="ar-SA" sz="4400" b="1" dirty="0">
                <a:latin typeface="Times New Roman"/>
                <a:ea typeface="Times New Roman"/>
                <a:cs typeface="Simplified Arabic"/>
              </a:rPr>
              <a:t>توفر حلا لتعوض النقص في الأراضي </a:t>
            </a:r>
            <a:r>
              <a:rPr lang="ar-SA" sz="4400" b="1" dirty="0" smtClean="0">
                <a:latin typeface="Times New Roman"/>
                <a:ea typeface="Times New Roman"/>
                <a:cs typeface="Simplified Arabic"/>
              </a:rPr>
              <a:t>الزراعية.</a:t>
            </a:r>
          </a:p>
          <a:p>
            <a:pPr algn="justLow">
              <a:tabLst>
                <a:tab pos="359410" algn="r"/>
              </a:tabLst>
            </a:pPr>
            <a:r>
              <a:rPr lang="ar-SA" sz="2800" b="1" dirty="0" smtClean="0">
                <a:latin typeface="Times New Roman"/>
                <a:ea typeface="Times New Roman"/>
                <a:cs typeface="Simplified Arabic"/>
              </a:rPr>
              <a:t> </a:t>
            </a:r>
            <a:endParaRPr lang="en-US" sz="2800" b="1" dirty="0">
              <a:latin typeface="Times New Roman"/>
              <a:ea typeface="Times New Roman"/>
            </a:endParaRPr>
          </a:p>
        </p:txBody>
      </p:sp>
    </p:spTree>
    <p:extLst>
      <p:ext uri="{BB962C8B-B14F-4D97-AF65-F5344CB8AC3E}">
        <p14:creationId xmlns:p14="http://schemas.microsoft.com/office/powerpoint/2010/main" val="3565037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SA" b="1" dirty="0">
                <a:solidFill>
                  <a:srgbClr val="FF0000"/>
                </a:solidFill>
                <a:latin typeface="Times New Roman"/>
                <a:ea typeface="Times New Roman"/>
                <a:cs typeface="Simplified Arabic"/>
              </a:rPr>
              <a:t>التوصيات</a:t>
            </a:r>
            <a:endParaRPr lang="ar-SA" dirty="0">
              <a:solidFill>
                <a:srgbClr val="FF0000"/>
              </a:solidFill>
            </a:endParaRPr>
          </a:p>
        </p:txBody>
      </p:sp>
      <p:sp>
        <p:nvSpPr>
          <p:cNvPr id="3" name="عنصر نائب للمحتوى 2"/>
          <p:cNvSpPr>
            <a:spLocks noGrp="1"/>
          </p:cNvSpPr>
          <p:nvPr>
            <p:ph idx="1"/>
          </p:nvPr>
        </p:nvSpPr>
        <p:spPr>
          <a:xfrm>
            <a:off x="0" y="908720"/>
            <a:ext cx="8964488" cy="6120680"/>
          </a:xfrm>
        </p:spPr>
        <p:txBody>
          <a:bodyPr>
            <a:noAutofit/>
          </a:bodyPr>
          <a:lstStyle/>
          <a:p>
            <a:pPr algn="justLow">
              <a:tabLst>
                <a:tab pos="359410" algn="r"/>
              </a:tabLst>
            </a:pPr>
            <a:r>
              <a:rPr lang="ar-SA" sz="3500" b="1" dirty="0" smtClean="0">
                <a:latin typeface="Times New Roman"/>
                <a:ea typeface="Times New Roman"/>
                <a:cs typeface="Simplified Arabic"/>
              </a:rPr>
              <a:t>أما </a:t>
            </a:r>
            <a:r>
              <a:rPr lang="ar-SA" sz="3500" b="1" dirty="0">
                <a:latin typeface="Times New Roman"/>
                <a:ea typeface="Times New Roman"/>
                <a:cs typeface="Simplified Arabic"/>
              </a:rPr>
              <a:t>في مجال ارتفاع درجات الحرارة في المناطق الحضرية أو ما يعرف (بالجزيرة الحرارية)؛ فالحل في زيادة الغطاء النباتي، وزراعة الأسطح (الزراعة الحضرية) لتقليل احتمال امتصاص الحرارة، تم تطبيق كل التقنيات إلى تسهم في التخفيف من ارتفاع درجات الحرارة في المناطق المبنية وداخل المباني، بجانب الاهتمام بالحدائق المهملة وتطويرها، والاهتمام بالساحات المكشوفة، والفراغات العمرانية والميادين العامة والطرقات، وتشجيرها، والمحافظة على نظافتها، كي لا تصبح مكاناً لتراكم الأتربة والقمامة، وتشجير المؤسسات التعليمية والصحية والإدارية. </a:t>
            </a:r>
            <a:endParaRPr lang="en-US" sz="3500" b="1" dirty="0">
              <a:latin typeface="Times New Roman"/>
              <a:ea typeface="Times New Roman"/>
            </a:endParaRPr>
          </a:p>
        </p:txBody>
      </p:sp>
    </p:spTree>
    <p:extLst>
      <p:ext uri="{BB962C8B-B14F-4D97-AF65-F5344CB8AC3E}">
        <p14:creationId xmlns:p14="http://schemas.microsoft.com/office/powerpoint/2010/main" val="2341890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lstStyle/>
          <a:p>
            <a:r>
              <a:rPr lang="ar-SA" sz="4000" b="1" dirty="0">
                <a:solidFill>
                  <a:srgbClr val="FF0000"/>
                </a:solidFill>
                <a:latin typeface="Times New Roman"/>
                <a:ea typeface="Times New Roman"/>
                <a:cs typeface="Simplified Arabic"/>
              </a:rPr>
              <a:t>التوصيات</a:t>
            </a:r>
            <a:endParaRPr lang="ar-SA" dirty="0"/>
          </a:p>
        </p:txBody>
      </p:sp>
      <p:sp>
        <p:nvSpPr>
          <p:cNvPr id="3" name="عنصر نائب للمحتوى 2"/>
          <p:cNvSpPr>
            <a:spLocks noGrp="1"/>
          </p:cNvSpPr>
          <p:nvPr>
            <p:ph idx="1"/>
          </p:nvPr>
        </p:nvSpPr>
        <p:spPr>
          <a:xfrm>
            <a:off x="457200" y="1124744"/>
            <a:ext cx="8229600" cy="5001419"/>
          </a:xfrm>
        </p:spPr>
        <p:txBody>
          <a:bodyPr>
            <a:noAutofit/>
          </a:bodyPr>
          <a:lstStyle/>
          <a:p>
            <a:pPr marL="0" lvl="0" indent="0" algn="just">
              <a:buNone/>
            </a:pPr>
            <a:r>
              <a:rPr lang="ar-SA" sz="2400" b="1" dirty="0" smtClean="0">
                <a:solidFill>
                  <a:srgbClr val="000000"/>
                </a:solidFill>
                <a:latin typeface="Times New Roman"/>
                <a:ea typeface="Times New Roman"/>
                <a:cs typeface="Simplified Arabic"/>
              </a:rPr>
              <a:t>-الاعتماد بشكل </a:t>
            </a:r>
            <a:r>
              <a:rPr lang="ar-SA" sz="2400" b="1" dirty="0">
                <a:solidFill>
                  <a:srgbClr val="000000"/>
                </a:solidFill>
                <a:latin typeface="Times New Roman"/>
                <a:ea typeface="Times New Roman"/>
                <a:cs typeface="Simplified Arabic"/>
              </a:rPr>
              <a:t>أساسي علي السكن قليل التكلفة </a:t>
            </a:r>
            <a:r>
              <a:rPr lang="ar-SA" sz="2400" b="1" dirty="0" smtClean="0">
                <a:solidFill>
                  <a:srgbClr val="000000"/>
                </a:solidFill>
                <a:latin typeface="Times New Roman"/>
                <a:ea typeface="Times New Roman"/>
                <a:cs typeface="Simplified Arabic"/>
              </a:rPr>
              <a:t>لا سكان </a:t>
            </a:r>
            <a:r>
              <a:rPr lang="ar-SA" sz="2400" b="1" dirty="0">
                <a:solidFill>
                  <a:srgbClr val="000000"/>
                </a:solidFill>
                <a:latin typeface="Times New Roman"/>
                <a:ea typeface="Times New Roman"/>
                <a:cs typeface="Simplified Arabic"/>
              </a:rPr>
              <a:t>الأزواج الشابة والأسر ذات الدخل المحدود والمتوسط. </a:t>
            </a:r>
            <a:endParaRPr lang="en-US" sz="2400" b="1" dirty="0">
              <a:latin typeface="Times New Roman"/>
              <a:ea typeface="Times New Roman"/>
            </a:endParaRPr>
          </a:p>
          <a:p>
            <a:pPr marL="0" lvl="0" indent="0" algn="just">
              <a:buNone/>
            </a:pPr>
            <a:r>
              <a:rPr lang="ar-SA" sz="2400" b="1" dirty="0" smtClean="0">
                <a:solidFill>
                  <a:srgbClr val="000000"/>
                </a:solidFill>
                <a:latin typeface="Times New Roman"/>
                <a:ea typeface="Times New Roman"/>
                <a:cs typeface="Simplified Arabic"/>
              </a:rPr>
              <a:t>- إقامة صندوق </a:t>
            </a:r>
            <a:r>
              <a:rPr lang="ar-SA" sz="2400" b="1" dirty="0">
                <a:solidFill>
                  <a:srgbClr val="000000"/>
                </a:solidFill>
                <a:latin typeface="Times New Roman"/>
                <a:ea typeface="Times New Roman"/>
                <a:cs typeface="Simplified Arabic"/>
              </a:rPr>
              <a:t>إسكان وطني وبمشاركة مجتمعية عن طريق فرض ضريبة إسكان مدروسة على كافة العاملين ذوي الدخول المتوسطة والمرتفعة في جميع القطاعات في محافظات غزة تخصص لإقامة وحدات سكنية للشرائح الفقيرة من المجتمع.</a:t>
            </a:r>
            <a:endParaRPr lang="en-US" sz="2400" b="1" dirty="0">
              <a:latin typeface="Times New Roman"/>
              <a:ea typeface="Times New Roman"/>
            </a:endParaRPr>
          </a:p>
          <a:p>
            <a:pPr marL="0" lvl="0" indent="0" algn="just">
              <a:buNone/>
            </a:pPr>
            <a:r>
              <a:rPr lang="ar-SA" sz="2400" b="1" dirty="0" smtClean="0">
                <a:solidFill>
                  <a:srgbClr val="000000"/>
                </a:solidFill>
                <a:latin typeface="Times New Roman"/>
                <a:ea typeface="Times New Roman"/>
                <a:cs typeface="Simplified Arabic"/>
              </a:rPr>
              <a:t>- زيادة </a:t>
            </a:r>
            <a:r>
              <a:rPr lang="ar-SA" sz="2400" b="1" dirty="0">
                <a:solidFill>
                  <a:srgbClr val="000000"/>
                </a:solidFill>
                <a:latin typeface="Times New Roman"/>
                <a:ea typeface="Times New Roman"/>
                <a:cs typeface="Simplified Arabic"/>
              </a:rPr>
              <a:t>المخصصات المالية من موازنة السلطة، ودعم قطاع التمويل الإسكاني، وتشجيع الاستثمار، وتوفير الدعم الدولي، وإعادة النظر في أنظمة البلدية المتعلقة بتقسيمات قطع الأراضي، والعمل على تقليل مساحة القطع، واعتماد الحد الأدنى للمعايير الإسكانية، لتقليل تكلفة بناء المساكن، ولجعلها في متناول الأسر الأكثر تضرراً، وهي الأسر محدودة الدخل ومتوسطة الدخل، والتي تشكل النسبة الأكبر في القطاع. </a:t>
            </a:r>
            <a:r>
              <a:rPr lang="en-US" sz="2400" b="1" dirty="0">
                <a:solidFill>
                  <a:srgbClr val="000000"/>
                </a:solidFill>
                <a:latin typeface="Times New Roman"/>
                <a:ea typeface="Times New Roman"/>
                <a:cs typeface="Simplified Arabic"/>
              </a:rPr>
              <a:t> </a:t>
            </a:r>
            <a:endParaRPr lang="en-US" sz="2000" b="1" dirty="0">
              <a:ea typeface="Calibri"/>
              <a:cs typeface="Arial"/>
            </a:endParaRPr>
          </a:p>
          <a:p>
            <a:pPr indent="457200" algn="just">
              <a:lnSpc>
                <a:spcPts val="1900"/>
              </a:lnSpc>
            </a:pPr>
            <a:endParaRPr lang="en-US" sz="1400" dirty="0">
              <a:ea typeface="Calibri"/>
              <a:cs typeface="Arial"/>
            </a:endParaRPr>
          </a:p>
        </p:txBody>
      </p:sp>
    </p:spTree>
    <p:extLst>
      <p:ext uri="{BB962C8B-B14F-4D97-AF65-F5344CB8AC3E}">
        <p14:creationId xmlns:p14="http://schemas.microsoft.com/office/powerpoint/2010/main" val="58846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SA" sz="4000" b="1" dirty="0">
                <a:solidFill>
                  <a:srgbClr val="FF0000"/>
                </a:solidFill>
                <a:latin typeface="Times New Roman"/>
                <a:ea typeface="Times New Roman"/>
                <a:cs typeface="Simplified Arabic"/>
              </a:rPr>
              <a:t>التوصيات</a:t>
            </a:r>
            <a:endParaRPr lang="ar-SA" dirty="0"/>
          </a:p>
        </p:txBody>
      </p:sp>
      <p:sp>
        <p:nvSpPr>
          <p:cNvPr id="3" name="عنصر نائب للمحتوى 2"/>
          <p:cNvSpPr>
            <a:spLocks noGrp="1"/>
          </p:cNvSpPr>
          <p:nvPr>
            <p:ph idx="1"/>
          </p:nvPr>
        </p:nvSpPr>
        <p:spPr>
          <a:xfrm>
            <a:off x="467544" y="980728"/>
            <a:ext cx="8363272" cy="5851835"/>
          </a:xfrm>
        </p:spPr>
        <p:txBody>
          <a:bodyPr>
            <a:noAutofit/>
          </a:bodyPr>
          <a:lstStyle/>
          <a:p>
            <a:pPr lvl="0" algn="just">
              <a:buFontTx/>
              <a:buChar char="-"/>
            </a:pPr>
            <a:r>
              <a:rPr lang="ar-SA" b="1" dirty="0" smtClean="0">
                <a:solidFill>
                  <a:srgbClr val="000000"/>
                </a:solidFill>
                <a:latin typeface="Times New Roman"/>
                <a:ea typeface="Times New Roman"/>
                <a:cs typeface="Simplified Arabic"/>
              </a:rPr>
              <a:t>الاعتماد </a:t>
            </a:r>
            <a:r>
              <a:rPr lang="ar-SA" b="1" dirty="0">
                <a:solidFill>
                  <a:srgbClr val="000000"/>
                </a:solidFill>
                <a:latin typeface="Times New Roman"/>
                <a:ea typeface="Times New Roman"/>
                <a:cs typeface="Simplified Arabic"/>
              </a:rPr>
              <a:t>على البناء الرأسي متعدد الطوابق، والعمل على زيادة كثافة المسكن والكثافة البنائية، كأحد الحلول للمشكلة للحفاظ على المساحة المحدودة للأرض، مع مراعاة التوازن بين استخدامات الأرض المختلفة. لإيجاد بيئة سكنية مستدامة </a:t>
            </a:r>
            <a:r>
              <a:rPr lang="ar-SA" b="1" dirty="0" smtClean="0">
                <a:solidFill>
                  <a:srgbClr val="000000"/>
                </a:solidFill>
                <a:latin typeface="Times New Roman"/>
                <a:ea typeface="Times New Roman"/>
                <a:cs typeface="Simplified Arabic"/>
              </a:rPr>
              <a:t>ومتوازنة.</a:t>
            </a:r>
            <a:endParaRPr lang="ar-SA" b="1" dirty="0" smtClean="0">
              <a:latin typeface="Times New Roman"/>
              <a:ea typeface="Times New Roman"/>
            </a:endParaRPr>
          </a:p>
          <a:p>
            <a:pPr lvl="0" algn="just">
              <a:buFontTx/>
              <a:buChar char="-"/>
            </a:pPr>
            <a:r>
              <a:rPr lang="ar-SA" b="1" dirty="0" smtClean="0">
                <a:solidFill>
                  <a:srgbClr val="000000"/>
                </a:solidFill>
                <a:latin typeface="Times New Roman"/>
                <a:ea typeface="Times New Roman"/>
                <a:cs typeface="Simplified Arabic"/>
              </a:rPr>
              <a:t>- إعادة </a:t>
            </a:r>
            <a:r>
              <a:rPr lang="ar-SA" b="1" dirty="0">
                <a:solidFill>
                  <a:srgbClr val="000000"/>
                </a:solidFill>
                <a:latin typeface="Times New Roman"/>
                <a:ea typeface="Times New Roman"/>
                <a:cs typeface="Simplified Arabic"/>
              </a:rPr>
              <a:t>تأهيل المناطق العشوائية والأحياء القديمة ومخيمات اللاجئين </a:t>
            </a:r>
            <a:r>
              <a:rPr lang="ar-SA" b="1" dirty="0" smtClean="0">
                <a:solidFill>
                  <a:srgbClr val="000000"/>
                </a:solidFill>
                <a:latin typeface="Times New Roman"/>
                <a:ea typeface="Times New Roman"/>
                <a:cs typeface="Simplified Arabic"/>
              </a:rPr>
              <a:t>.</a:t>
            </a:r>
            <a:endParaRPr lang="en-US" b="1" dirty="0">
              <a:latin typeface="Times New Roman"/>
              <a:ea typeface="Times New Roman"/>
            </a:endParaRPr>
          </a:p>
          <a:p>
            <a:pPr marL="0" lvl="0" indent="0" algn="just">
              <a:buNone/>
            </a:pPr>
            <a:r>
              <a:rPr lang="ar-SA" b="1" dirty="0" smtClean="0">
                <a:solidFill>
                  <a:srgbClr val="000000"/>
                </a:solidFill>
                <a:latin typeface="Times New Roman"/>
                <a:ea typeface="Times New Roman"/>
                <a:cs typeface="Simplified Arabic"/>
              </a:rPr>
              <a:t>- استخدام </a:t>
            </a:r>
            <a:r>
              <a:rPr lang="ar-SA" b="1" dirty="0">
                <a:solidFill>
                  <a:srgbClr val="000000"/>
                </a:solidFill>
                <a:latin typeface="Times New Roman"/>
                <a:ea typeface="Times New Roman"/>
                <a:cs typeface="Simplified Arabic"/>
              </a:rPr>
              <a:t>الحراك الدبلوماسي والشعبي والحقوقي والإعلامي، لتوضيح حجم </a:t>
            </a:r>
            <a:r>
              <a:rPr lang="ar-SA" b="1" dirty="0" smtClean="0">
                <a:solidFill>
                  <a:srgbClr val="000000"/>
                </a:solidFill>
                <a:latin typeface="Times New Roman"/>
                <a:ea typeface="Times New Roman"/>
                <a:cs typeface="Simplified Arabic"/>
              </a:rPr>
              <a:t>الأزمات المتراكمة </a:t>
            </a:r>
            <a:r>
              <a:rPr lang="ar-SA" b="1" dirty="0">
                <a:solidFill>
                  <a:srgbClr val="000000"/>
                </a:solidFill>
                <a:latin typeface="Times New Roman"/>
                <a:ea typeface="Times New Roman"/>
                <a:cs typeface="Simplified Arabic"/>
              </a:rPr>
              <a:t>التي يعيشها السكان في القطاع، وتداعياتها المستقبلية من أجل المساعدة في حل </a:t>
            </a:r>
            <a:r>
              <a:rPr lang="ar-SA" b="1" dirty="0" smtClean="0">
                <a:solidFill>
                  <a:srgbClr val="000000"/>
                </a:solidFill>
                <a:latin typeface="Times New Roman"/>
                <a:ea typeface="Times New Roman"/>
                <a:cs typeface="Simplified Arabic"/>
              </a:rPr>
              <a:t>الأزمة. </a:t>
            </a:r>
            <a:r>
              <a:rPr lang="ar-SA" b="1" dirty="0">
                <a:solidFill>
                  <a:srgbClr val="000000"/>
                </a:solidFill>
                <a:latin typeface="Times New Roman"/>
                <a:ea typeface="Times New Roman"/>
                <a:cs typeface="Simplified Arabic"/>
              </a:rPr>
              <a:t>مستفيدين من الدراسات الأكاديمية والحكومية المختلفة.</a:t>
            </a:r>
            <a:endParaRPr lang="en-US" b="1" dirty="0">
              <a:latin typeface="Times New Roman"/>
              <a:ea typeface="Times New Roman"/>
            </a:endParaRPr>
          </a:p>
          <a:p>
            <a:pPr marL="0" indent="0" algn="just">
              <a:lnSpc>
                <a:spcPct val="115000"/>
              </a:lnSpc>
              <a:buNone/>
            </a:pPr>
            <a:endParaRPr lang="en-US" sz="2800" b="1" dirty="0">
              <a:ea typeface="Calibri"/>
              <a:cs typeface="Arial"/>
            </a:endParaRPr>
          </a:p>
        </p:txBody>
      </p:sp>
    </p:spTree>
    <p:extLst>
      <p:ext uri="{BB962C8B-B14F-4D97-AF65-F5344CB8AC3E}">
        <p14:creationId xmlns:p14="http://schemas.microsoft.com/office/powerpoint/2010/main" val="68214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579296" cy="5832648"/>
          </a:xfrm>
          <a:solidFill>
            <a:srgbClr val="002060"/>
          </a:solidFill>
        </p:spPr>
        <p:txBody>
          <a:bodyPr>
            <a:noAutofit/>
          </a:bodyPr>
          <a:lstStyle/>
          <a:p>
            <a:pPr algn="justLow"/>
            <a:r>
              <a:rPr lang="ar-SA" sz="4000" b="1" dirty="0" smtClean="0">
                <a:solidFill>
                  <a:schemeClr val="bg1"/>
                </a:solidFill>
                <a:ea typeface="Times New Roman"/>
                <a:cs typeface="Simplified Arabic"/>
              </a:rPr>
              <a:t>ولا </a:t>
            </a:r>
            <a:r>
              <a:rPr lang="ar-SA" sz="4000" b="1" dirty="0">
                <a:solidFill>
                  <a:schemeClr val="bg1"/>
                </a:solidFill>
                <a:ea typeface="Times New Roman"/>
                <a:cs typeface="Simplified Arabic"/>
              </a:rPr>
              <a:t>شك أن النمو السكاني والعمراني في القطاع لم يصاحبه تخطيط مماثل </a:t>
            </a:r>
            <a:r>
              <a:rPr lang="ar-SA" sz="4000" b="1" dirty="0" err="1">
                <a:solidFill>
                  <a:schemeClr val="bg1"/>
                </a:solidFill>
                <a:ea typeface="Times New Roman"/>
                <a:cs typeface="Simplified Arabic"/>
              </a:rPr>
              <a:t>ومواز،ٍ</a:t>
            </a:r>
            <a:r>
              <a:rPr lang="ar-SA" sz="4000" b="1" dirty="0">
                <a:solidFill>
                  <a:schemeClr val="bg1"/>
                </a:solidFill>
                <a:ea typeface="Times New Roman"/>
                <a:cs typeface="Simplified Arabic"/>
              </a:rPr>
              <a:t> وخطط تنموية شاملة لسد الفجوة من الاحتياجات المختلفة للسكان؛ مما أدى إلى تداعيات سلبية على البيئة الحضرية، </a:t>
            </a:r>
            <a:r>
              <a:rPr lang="ar-SA" sz="4000" b="1" dirty="0">
                <a:solidFill>
                  <a:srgbClr val="FFFF00"/>
                </a:solidFill>
                <a:ea typeface="Times New Roman"/>
                <a:cs typeface="Simplified Arabic"/>
              </a:rPr>
              <a:t>وقد أطلق منسق الشئون الإنسانية بالأمم المتحدة (</a:t>
            </a:r>
            <a:r>
              <a:rPr lang="en-US" sz="4000" b="1" dirty="0" smtClean="0">
                <a:solidFill>
                  <a:srgbClr val="FFFF00"/>
                </a:solidFill>
                <a:latin typeface="Simplified Arabic"/>
                <a:ea typeface="Times New Roman"/>
              </a:rPr>
              <a:t>Maxwell</a:t>
            </a:r>
            <a:r>
              <a:rPr lang="ar-SA" sz="4000" b="1" dirty="0" smtClean="0">
                <a:solidFill>
                  <a:srgbClr val="FFFF00"/>
                </a:solidFill>
                <a:latin typeface="Simplified Arabic"/>
                <a:ea typeface="Times New Roman"/>
              </a:rPr>
              <a:t>)</a:t>
            </a:r>
            <a:r>
              <a:rPr lang="ar-SA" sz="4000" b="1" dirty="0" smtClean="0">
                <a:solidFill>
                  <a:schemeClr val="bg1"/>
                </a:solidFill>
                <a:latin typeface="Simplified Arabic"/>
                <a:ea typeface="Times New Roman"/>
              </a:rPr>
              <a:t> </a:t>
            </a:r>
            <a:r>
              <a:rPr lang="ar-SA" sz="4000" b="1" dirty="0">
                <a:solidFill>
                  <a:schemeClr val="bg1"/>
                </a:solidFill>
                <a:latin typeface="Simplified Arabic"/>
                <a:ea typeface="Times New Roman"/>
              </a:rPr>
              <a:t>تحذيرات بنيت على دراسة تابعة للأمم المتحدة صدرت في أغسطس 2012 حيث أشارت إلى أن قطاع غزة لن يكون ملائماً للحياة بحلول عام 2020. </a:t>
            </a:r>
            <a:endParaRPr lang="ar-SA" sz="4000" b="1" dirty="0">
              <a:solidFill>
                <a:schemeClr val="bg1"/>
              </a:solidFill>
            </a:endParaRPr>
          </a:p>
        </p:txBody>
      </p:sp>
      <p:sp>
        <p:nvSpPr>
          <p:cNvPr id="4" name="عنوان 1"/>
          <p:cNvSpPr>
            <a:spLocks noGrp="1"/>
          </p:cNvSpPr>
          <p:nvPr>
            <p:ph type="title"/>
          </p:nvPr>
        </p:nvSpPr>
        <p:spPr>
          <a:xfrm>
            <a:off x="611560" y="116632"/>
            <a:ext cx="7992888" cy="720080"/>
          </a:xfrm>
          <a:solidFill>
            <a:srgbClr val="FF0000"/>
          </a:solidFill>
        </p:spPr>
        <p:txBody>
          <a:bodyPr>
            <a:noAutofit/>
          </a:bodyPr>
          <a:lstStyle/>
          <a:p>
            <a:r>
              <a:rPr lang="ar-SA" b="1" dirty="0" smtClean="0">
                <a:solidFill>
                  <a:schemeClr val="bg1"/>
                </a:solidFill>
              </a:rPr>
              <a:t>المشكلة : التحديات والتوقعات والفرص </a:t>
            </a:r>
            <a:endParaRPr lang="ar-SA" b="1" dirty="0">
              <a:solidFill>
                <a:schemeClr val="bg1"/>
              </a:solidFill>
            </a:endParaRPr>
          </a:p>
        </p:txBody>
      </p:sp>
    </p:spTree>
    <p:extLst>
      <p:ext uri="{BB962C8B-B14F-4D97-AF65-F5344CB8AC3E}">
        <p14:creationId xmlns:p14="http://schemas.microsoft.com/office/powerpoint/2010/main" val="424857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980728"/>
            <a:ext cx="8928992" cy="5688632"/>
          </a:xfrm>
          <a:solidFill>
            <a:srgbClr val="002060"/>
          </a:solidFill>
        </p:spPr>
        <p:txBody>
          <a:bodyPr>
            <a:noAutofit/>
          </a:bodyPr>
          <a:lstStyle/>
          <a:p>
            <a:pPr indent="417195" algn="justLow"/>
            <a:r>
              <a:rPr lang="ar-SA" sz="3600" b="1" dirty="0" smtClean="0">
                <a:solidFill>
                  <a:schemeClr val="bg1"/>
                </a:solidFill>
                <a:latin typeface="Times New Roman"/>
                <a:ea typeface="Times New Roman"/>
                <a:cs typeface="Simplified Arabic"/>
              </a:rPr>
              <a:t>من </a:t>
            </a:r>
            <a:r>
              <a:rPr lang="ar-SA" sz="3600" b="1" dirty="0">
                <a:solidFill>
                  <a:schemeClr val="bg1"/>
                </a:solidFill>
                <a:latin typeface="Times New Roman"/>
                <a:ea typeface="Times New Roman"/>
                <a:cs typeface="Simplified Arabic"/>
              </a:rPr>
              <a:t>أهم المحددات في التخطيط للأوضاع الراهنة والآجلة في قطاع غزة: هو الاحتلال الإسرائيلي، وعدم </a:t>
            </a:r>
            <a:r>
              <a:rPr lang="ar-SA" sz="3600" b="1" dirty="0" smtClean="0">
                <a:solidFill>
                  <a:schemeClr val="bg1"/>
                </a:solidFill>
                <a:latin typeface="Times New Roman"/>
                <a:ea typeface="Times New Roman"/>
                <a:cs typeface="Simplified Arabic"/>
              </a:rPr>
              <a:t>الاستقرار </a:t>
            </a:r>
            <a:r>
              <a:rPr lang="ar-SA" sz="3600" b="1" dirty="0">
                <a:solidFill>
                  <a:schemeClr val="bg1"/>
                </a:solidFill>
                <a:latin typeface="Times New Roman"/>
                <a:ea typeface="Times New Roman"/>
                <a:cs typeface="Simplified Arabic"/>
              </a:rPr>
              <a:t>في النظام السياسي الفلسطيني؛ مما يؤدي إلى إفشال عملية التنمية، وتعد الاعتداءات المتكررة على قطاع غزة خلال الفترة منذ 2008-2014 وما نتج عنها من أثار </a:t>
            </a:r>
            <a:r>
              <a:rPr lang="ar-SA" sz="3600" b="1" dirty="0" smtClean="0">
                <a:solidFill>
                  <a:schemeClr val="bg1"/>
                </a:solidFill>
                <a:latin typeface="Times New Roman"/>
                <a:ea typeface="Times New Roman"/>
                <a:cs typeface="Simplified Arabic"/>
              </a:rPr>
              <a:t>مدمرة؛ </a:t>
            </a:r>
            <a:r>
              <a:rPr lang="ar-SA" sz="3600" b="1" dirty="0">
                <a:solidFill>
                  <a:schemeClr val="bg1"/>
                </a:solidFill>
                <a:latin typeface="Times New Roman"/>
                <a:ea typeface="Times New Roman"/>
                <a:cs typeface="Simplified Arabic"/>
              </a:rPr>
              <a:t>استشرافاً واضحاً على احتمال تكرار هذه الاعتداءات في المستقبل، بدليل أن الأوضاع السياسية في قطاع غزة لم تتغير، ولا شك أن الاستعداد لإدارة الكوارث لا </a:t>
            </a:r>
            <a:r>
              <a:rPr lang="ar-SA" sz="3600" b="1" dirty="0" err="1">
                <a:solidFill>
                  <a:schemeClr val="bg1"/>
                </a:solidFill>
                <a:latin typeface="Times New Roman"/>
                <a:ea typeface="Times New Roman"/>
                <a:cs typeface="Simplified Arabic"/>
              </a:rPr>
              <a:t>يتلائم</a:t>
            </a:r>
            <a:r>
              <a:rPr lang="ar-SA" sz="3600" b="1" dirty="0">
                <a:solidFill>
                  <a:schemeClr val="bg1"/>
                </a:solidFill>
                <a:latin typeface="Times New Roman"/>
                <a:ea typeface="Times New Roman"/>
                <a:cs typeface="Simplified Arabic"/>
              </a:rPr>
              <a:t> مع الإمكانيات في قطاع غزة. </a:t>
            </a:r>
            <a:r>
              <a:rPr lang="ar-SA" sz="3600" b="1" dirty="0">
                <a:solidFill>
                  <a:srgbClr val="FFFF00"/>
                </a:solidFill>
                <a:latin typeface="Times New Roman"/>
                <a:ea typeface="Times New Roman"/>
                <a:cs typeface="Simplified Arabic"/>
              </a:rPr>
              <a:t>ولا يعني أن هذا الواقع يمنع من التخطيط العقلاني المستدام.</a:t>
            </a:r>
            <a:endParaRPr lang="en-US" sz="3600" b="1" dirty="0">
              <a:solidFill>
                <a:srgbClr val="FFFF00"/>
              </a:solidFill>
              <a:latin typeface="Times New Roman"/>
              <a:ea typeface="Times New Roman"/>
            </a:endParaRPr>
          </a:p>
          <a:p>
            <a:pPr algn="justLow"/>
            <a:endParaRPr lang="ar-SA" sz="3600" dirty="0"/>
          </a:p>
        </p:txBody>
      </p:sp>
      <p:sp>
        <p:nvSpPr>
          <p:cNvPr id="4" name="عنوان 3"/>
          <p:cNvSpPr>
            <a:spLocks noGrp="1"/>
          </p:cNvSpPr>
          <p:nvPr>
            <p:ph type="title"/>
          </p:nvPr>
        </p:nvSpPr>
        <p:spPr>
          <a:xfrm>
            <a:off x="457200" y="274638"/>
            <a:ext cx="8229600" cy="706090"/>
          </a:xfrm>
          <a:solidFill>
            <a:srgbClr val="FF0000"/>
          </a:solidFill>
        </p:spPr>
        <p:txBody>
          <a:bodyPr>
            <a:normAutofit fontScale="90000"/>
          </a:bodyPr>
          <a:lstStyle/>
          <a:p>
            <a:pPr lvl="0"/>
            <a:r>
              <a:rPr lang="ar-SA" b="1" dirty="0" smtClean="0">
                <a:solidFill>
                  <a:schemeClr val="bg1"/>
                </a:solidFill>
                <a:latin typeface="Times New Roman"/>
                <a:ea typeface="Times New Roman"/>
                <a:cs typeface="Simplified Arabic"/>
              </a:rPr>
              <a:t/>
            </a:r>
            <a:br>
              <a:rPr lang="ar-SA" b="1" dirty="0" smtClean="0">
                <a:solidFill>
                  <a:schemeClr val="bg1"/>
                </a:solidFill>
                <a:latin typeface="Times New Roman"/>
                <a:ea typeface="Times New Roman"/>
                <a:cs typeface="Simplified Arabic"/>
              </a:rPr>
            </a:br>
            <a:r>
              <a:rPr lang="ar-SA" b="1" dirty="0" smtClean="0">
                <a:solidFill>
                  <a:schemeClr val="bg1"/>
                </a:solidFill>
                <a:latin typeface="Times New Roman"/>
                <a:ea typeface="Times New Roman"/>
                <a:cs typeface="Simplified Arabic"/>
              </a:rPr>
              <a:t>التحديات : التخطيط </a:t>
            </a:r>
            <a:r>
              <a:rPr lang="ar-SA" b="1" dirty="0">
                <a:solidFill>
                  <a:schemeClr val="bg1"/>
                </a:solidFill>
                <a:latin typeface="Times New Roman"/>
                <a:ea typeface="Times New Roman"/>
                <a:cs typeface="Simplified Arabic"/>
              </a:rPr>
              <a:t>في المناطق غير المستقرة:</a:t>
            </a:r>
            <a:r>
              <a:rPr lang="en-US" dirty="0">
                <a:solidFill>
                  <a:schemeClr val="bg1"/>
                </a:solidFill>
                <a:latin typeface="Times New Roman"/>
                <a:ea typeface="Times New Roman"/>
              </a:rPr>
              <a:t/>
            </a:r>
            <a:br>
              <a:rPr lang="en-US" dirty="0">
                <a:solidFill>
                  <a:schemeClr val="bg1"/>
                </a:solidFill>
                <a:latin typeface="Times New Roman"/>
                <a:ea typeface="Times New Roman"/>
              </a:rPr>
            </a:br>
            <a:endParaRPr lang="ar-SA" dirty="0">
              <a:solidFill>
                <a:schemeClr val="bg1"/>
              </a:solidFill>
            </a:endParaRPr>
          </a:p>
        </p:txBody>
      </p:sp>
    </p:spTree>
    <p:extLst>
      <p:ext uri="{BB962C8B-B14F-4D97-AF65-F5344CB8AC3E}">
        <p14:creationId xmlns:p14="http://schemas.microsoft.com/office/powerpoint/2010/main" val="377901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1" y="188639"/>
            <a:ext cx="6336703" cy="1200329"/>
          </a:xfrm>
          <a:solidFill>
            <a:srgbClr val="FF0000"/>
          </a:solidFill>
        </p:spPr>
        <p:txBody>
          <a:bodyPr>
            <a:noAutofit/>
          </a:bodyPr>
          <a:lstStyle/>
          <a:p>
            <a:r>
              <a:rPr lang="ar-SA" sz="2800" b="1" dirty="0">
                <a:solidFill>
                  <a:schemeClr val="bg1"/>
                </a:solidFill>
                <a:latin typeface="Times New Roman"/>
                <a:ea typeface="Times New Roman"/>
                <a:cs typeface="Simplified Arabic"/>
              </a:rPr>
              <a:t>اتجاهات الامتداد العمراني وخصائصه في قطاع غزة</a:t>
            </a:r>
            <a:br>
              <a:rPr lang="ar-SA" sz="2800" b="1" dirty="0">
                <a:solidFill>
                  <a:schemeClr val="bg1"/>
                </a:solidFill>
                <a:latin typeface="Times New Roman"/>
                <a:ea typeface="Times New Roman"/>
                <a:cs typeface="Simplified Arabic"/>
              </a:rPr>
            </a:br>
            <a:r>
              <a:rPr lang="en-US" sz="2800" b="1" dirty="0" smtClean="0">
                <a:solidFill>
                  <a:schemeClr val="bg1"/>
                </a:solidFill>
                <a:latin typeface="Times New Roman"/>
                <a:ea typeface="Times New Roman"/>
                <a:cs typeface="Simplified Arabic"/>
              </a:rPr>
              <a:t>1975-2015</a:t>
            </a:r>
            <a:endParaRPr lang="ar-SA" dirty="0">
              <a:solidFill>
                <a:schemeClr val="bg1"/>
              </a:solidFill>
            </a:endParaRPr>
          </a:p>
        </p:txBody>
      </p:sp>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8328096" cy="520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2699792" y="2394964"/>
            <a:ext cx="3096344" cy="707886"/>
          </a:xfrm>
          <a:prstGeom prst="rect">
            <a:avLst/>
          </a:prstGeom>
          <a:solidFill>
            <a:srgbClr val="FFFF00"/>
          </a:solidFill>
        </p:spPr>
        <p:txBody>
          <a:bodyPr wrap="square" rtlCol="1">
            <a:spAutoFit/>
          </a:bodyPr>
          <a:lstStyle/>
          <a:p>
            <a:pPr algn="ctr"/>
            <a:r>
              <a:rPr lang="ar-SA" sz="2000" b="1" dirty="0" smtClean="0"/>
              <a:t> خلال </a:t>
            </a:r>
            <a:r>
              <a:rPr lang="en-US" sz="2000" b="1" dirty="0" smtClean="0"/>
              <a:t>40</a:t>
            </a:r>
            <a:r>
              <a:rPr lang="ar-SA" sz="2000" b="1" dirty="0" smtClean="0"/>
              <a:t> سنة زادت الكتلة العمرانية نحو </a:t>
            </a:r>
            <a:r>
              <a:rPr lang="en-US" sz="2000" b="1" dirty="0" smtClean="0"/>
              <a:t>7.8 </a:t>
            </a:r>
            <a:r>
              <a:rPr lang="ar-SA" sz="2000" b="1" dirty="0" smtClean="0"/>
              <a:t>مرة</a:t>
            </a:r>
            <a:endParaRPr lang="ar-SA" sz="2000" b="1" dirty="0"/>
          </a:p>
        </p:txBody>
      </p:sp>
      <p:sp>
        <p:nvSpPr>
          <p:cNvPr id="3" name="مربع نص 2"/>
          <p:cNvSpPr txBox="1"/>
          <p:nvPr/>
        </p:nvSpPr>
        <p:spPr>
          <a:xfrm>
            <a:off x="6516214" y="188640"/>
            <a:ext cx="2232249" cy="1200329"/>
          </a:xfrm>
          <a:prstGeom prst="rect">
            <a:avLst/>
          </a:prstGeom>
          <a:solidFill>
            <a:schemeClr val="tx2">
              <a:lumMod val="75000"/>
            </a:schemeClr>
          </a:solidFill>
        </p:spPr>
        <p:txBody>
          <a:bodyPr wrap="square" rtlCol="1">
            <a:spAutoFit/>
          </a:bodyPr>
          <a:lstStyle/>
          <a:p>
            <a:pPr algn="justLow"/>
            <a:r>
              <a:rPr lang="ar-SA" b="1" dirty="0" smtClean="0">
                <a:solidFill>
                  <a:schemeClr val="bg1"/>
                </a:solidFill>
              </a:rPr>
              <a:t>تحديات محدودية مساحة القطاع الذي يشكل </a:t>
            </a:r>
            <a:r>
              <a:rPr lang="en-US" b="1" dirty="0" smtClean="0">
                <a:solidFill>
                  <a:schemeClr val="bg1"/>
                </a:solidFill>
              </a:rPr>
              <a:t>1.3</a:t>
            </a:r>
            <a:r>
              <a:rPr lang="ar-SA" b="1" dirty="0" smtClean="0">
                <a:solidFill>
                  <a:schemeClr val="bg1"/>
                </a:solidFill>
              </a:rPr>
              <a:t> من مساحة فلسطين </a:t>
            </a:r>
            <a:r>
              <a:rPr lang="en-US" b="1" dirty="0" smtClean="0">
                <a:solidFill>
                  <a:schemeClr val="bg1"/>
                </a:solidFill>
              </a:rPr>
              <a:t>( 365km2)</a:t>
            </a:r>
            <a:endParaRPr lang="ar-SA" b="1" dirty="0">
              <a:solidFill>
                <a:schemeClr val="bg1"/>
              </a:solidFill>
            </a:endParaRPr>
          </a:p>
        </p:txBody>
      </p:sp>
    </p:spTree>
    <p:extLst>
      <p:ext uri="{BB962C8B-B14F-4D97-AF65-F5344CB8AC3E}">
        <p14:creationId xmlns:p14="http://schemas.microsoft.com/office/powerpoint/2010/main" val="101425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188640"/>
            <a:ext cx="6584168" cy="864971"/>
          </a:xfrm>
          <a:solidFill>
            <a:srgbClr val="FF0000"/>
          </a:solidFill>
        </p:spPr>
        <p:txBody>
          <a:bodyPr>
            <a:noAutofit/>
          </a:bodyPr>
          <a:lstStyle/>
          <a:p>
            <a:r>
              <a:rPr lang="ar-SA" sz="2800" b="1" dirty="0" smtClean="0">
                <a:solidFill>
                  <a:schemeClr val="bg1"/>
                </a:solidFill>
                <a:latin typeface="Times New Roman"/>
                <a:ea typeface="Times New Roman"/>
                <a:cs typeface="Simplified Arabic"/>
              </a:rPr>
              <a:t>اتجاهات الامتداد العمراني وخصائصه في قطاع غزة</a:t>
            </a:r>
            <a:br>
              <a:rPr lang="ar-SA" sz="2800" b="1" dirty="0" smtClean="0">
                <a:solidFill>
                  <a:schemeClr val="bg1"/>
                </a:solidFill>
                <a:latin typeface="Times New Roman"/>
                <a:ea typeface="Times New Roman"/>
                <a:cs typeface="Simplified Arabic"/>
              </a:rPr>
            </a:br>
            <a:r>
              <a:rPr lang="en-US" sz="2800" b="1" dirty="0" smtClean="0">
                <a:solidFill>
                  <a:schemeClr val="bg1"/>
                </a:solidFill>
                <a:latin typeface="Times New Roman"/>
                <a:ea typeface="Times New Roman"/>
                <a:cs typeface="Simplified Arabic"/>
              </a:rPr>
              <a:t>1975-5015</a:t>
            </a:r>
            <a:endParaRPr lang="ar-SA" sz="4800" b="1" dirty="0">
              <a:solidFill>
                <a:schemeClr val="bg1"/>
              </a:solidFill>
            </a:endParaRPr>
          </a:p>
        </p:txBody>
      </p:sp>
      <p:pic>
        <p:nvPicPr>
          <p:cNvPr id="15363" name="صورة 8" descr="E:\د.رائد\نهائي4خرائ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05523"/>
            <a:ext cx="5145689" cy="565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صورة 10" descr="E:\د.رائد\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3192" y="2348880"/>
            <a:ext cx="3741055" cy="4297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5240704" y="1010052"/>
            <a:ext cx="3567279" cy="1338828"/>
          </a:xfrm>
          <a:prstGeom prst="rect">
            <a:avLst/>
          </a:prstGeom>
          <a:solidFill>
            <a:schemeClr val="tx2"/>
          </a:solidFill>
        </p:spPr>
        <p:txBody>
          <a:bodyPr wrap="square" rtlCol="1">
            <a:spAutoFit/>
          </a:bodyPr>
          <a:lstStyle/>
          <a:p>
            <a:pPr algn="ctr"/>
            <a:r>
              <a:rPr lang="ar-SA" sz="2700" b="1" dirty="0" smtClean="0">
                <a:solidFill>
                  <a:schemeClr val="bg1"/>
                </a:solidFill>
              </a:rPr>
              <a:t>من الواضح أن الكتلة العمرانية تتمدد بشكل متسارع</a:t>
            </a:r>
          </a:p>
          <a:p>
            <a:pPr algn="ctr"/>
            <a:r>
              <a:rPr lang="ar-SA" sz="2700" b="1" dirty="0" smtClean="0">
                <a:solidFill>
                  <a:schemeClr val="bg1"/>
                </a:solidFill>
              </a:rPr>
              <a:t>خلال الفترة </a:t>
            </a:r>
            <a:r>
              <a:rPr lang="en-US" sz="2700" b="1" dirty="0" smtClean="0">
                <a:solidFill>
                  <a:schemeClr val="bg1"/>
                </a:solidFill>
              </a:rPr>
              <a:t>(1975-2015)</a:t>
            </a:r>
            <a:endParaRPr lang="ar-SA" sz="2700" b="1" dirty="0">
              <a:solidFill>
                <a:schemeClr val="bg1"/>
              </a:solidFill>
            </a:endParaRPr>
          </a:p>
        </p:txBody>
      </p:sp>
    </p:spTree>
    <p:extLst>
      <p:ext uri="{BB962C8B-B14F-4D97-AF65-F5344CB8AC3E}">
        <p14:creationId xmlns:p14="http://schemas.microsoft.com/office/powerpoint/2010/main" val="268355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675206"/>
            <a:ext cx="838314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6"/>
          <p:cNvSpPr txBox="1"/>
          <p:nvPr/>
        </p:nvSpPr>
        <p:spPr>
          <a:xfrm>
            <a:off x="7524328" y="639694"/>
            <a:ext cx="1368152" cy="3970318"/>
          </a:xfrm>
          <a:prstGeom prst="rect">
            <a:avLst/>
          </a:prstGeom>
          <a:solidFill>
            <a:srgbClr val="FFFF00"/>
          </a:solidFill>
        </p:spPr>
        <p:txBody>
          <a:bodyPr wrap="square" rtlCol="1">
            <a:spAutoFit/>
          </a:bodyPr>
          <a:lstStyle/>
          <a:p>
            <a:pPr algn="justLow"/>
            <a:r>
              <a:rPr lang="ar-SA" sz="2800" b="1" dirty="0" smtClean="0"/>
              <a:t>شكلت الكتلة العمرانية (سنة </a:t>
            </a:r>
            <a:r>
              <a:rPr lang="en-US" sz="2800" b="1" dirty="0" smtClean="0"/>
              <a:t>2015</a:t>
            </a:r>
            <a:r>
              <a:rPr lang="ar-SA" sz="2800" b="1" dirty="0" smtClean="0"/>
              <a:t>) </a:t>
            </a:r>
          </a:p>
          <a:p>
            <a:pPr algn="justLow"/>
            <a:r>
              <a:rPr lang="en-US" sz="2800" b="1" dirty="0" smtClean="0"/>
              <a:t>33</a:t>
            </a:r>
            <a:r>
              <a:rPr lang="ar-SA" sz="2800" b="1" dirty="0" smtClean="0"/>
              <a:t>% من المساحة الإجمالية للقطاع</a:t>
            </a:r>
            <a:endParaRPr lang="ar-SA" sz="2800" b="1" dirty="0"/>
          </a:p>
        </p:txBody>
      </p:sp>
    </p:spTree>
    <p:extLst>
      <p:ext uri="{BB962C8B-B14F-4D97-AF65-F5344CB8AC3E}">
        <p14:creationId xmlns:p14="http://schemas.microsoft.com/office/powerpoint/2010/main" val="2999553626"/>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2434</Words>
  <Application>Microsoft Office PowerPoint</Application>
  <PresentationFormat>On-screen Show (4:3)</PresentationFormat>
  <Paragraphs>309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سمة Office</vt:lpstr>
      <vt:lpstr> التنمية المستدامة لغزة. </vt:lpstr>
      <vt:lpstr>PowerPoint Presentation</vt:lpstr>
      <vt:lpstr>المشكلة : التحديات والتوقعات والفرص </vt:lpstr>
      <vt:lpstr>المشكلة : التحديات والتوقعات والفرص </vt:lpstr>
      <vt:lpstr>المشكلة : التحديات والتوقعات والفرص </vt:lpstr>
      <vt:lpstr> التحديات : التخطيط في المناطق غير المستقرة: </vt:lpstr>
      <vt:lpstr>اتجاهات الامتداد العمراني وخصائصه في قطاع غزة 1975-2015</vt:lpstr>
      <vt:lpstr>اتجاهات الامتداد العمراني وخصائصه في قطاع غزة 1975-5015</vt:lpstr>
      <vt:lpstr>PowerPoint Presentation</vt:lpstr>
      <vt:lpstr>نسبة ما تشكله الكتلة العمرانية من مساحة الحدود الإدارية للمحافظات والمراكز العمرانية</vt:lpstr>
      <vt:lpstr>التنبؤ المستقبلي لمساحة الكتلة العمرانية في قطاع غزة حتى عام 2030</vt:lpstr>
      <vt:lpstr>PowerPoint Presentation</vt:lpstr>
      <vt:lpstr>PowerPoint Presentation</vt:lpstr>
      <vt:lpstr>التنبؤ المستقبلي للكتلة العمرانية للمراكز الحضرية حتى عام 2030 باستخدام تحليل (ماركوف)</vt:lpstr>
      <vt:lpstr>PowerPoint Presentation</vt:lpstr>
      <vt:lpstr>PowerPoint Presentation</vt:lpstr>
      <vt:lpstr>PowerPoint Presentation</vt:lpstr>
      <vt:lpstr> دليل المعايير التخطيطية لتقدير الاحتياجات المستقبلية للكتلة العمرانية من الاستخدامات المختلفة:</vt:lpstr>
      <vt:lpstr>PowerPoint Presentation</vt:lpstr>
      <vt:lpstr> خطورة الامتداد العمراني على مستقبل قطاع غزة: </vt:lpstr>
      <vt:lpstr> أثر الامتداد العمراني على المناخ المحلي:     العلاقة بين المناطق الحضرية والريفية ودرجة الحرارة</vt:lpstr>
      <vt:lpstr>PowerPoint Presentation</vt:lpstr>
      <vt:lpstr> أثر الامتداد العمراني على الصحة العامة وجودة الحياة: </vt:lpstr>
      <vt:lpstr>PowerPoint Presentation</vt:lpstr>
      <vt:lpstr>النمو السكاني وتفاقم أزمة السكن</vt:lpstr>
      <vt:lpstr>PowerPoint Presentation</vt:lpstr>
      <vt:lpstr>العجز السكني وتقدير الحاجة السكنية خلال الفترة من 2007-2017 في قطاع غزة</vt:lpstr>
      <vt:lpstr>النمو السكاني و اتجاهات الكثافة السكانية العامة في قطاع غزة</vt:lpstr>
      <vt:lpstr>النمو السكاني ومشكلة ملكية الأراضي</vt:lpstr>
      <vt:lpstr>التحول الديموغرافي : وانخفاض  معدلات النمو السكاني والخصوبة في قطاع غزة عن السنوات السابقة </vt:lpstr>
      <vt:lpstr>معدلات الخصوبة و التنمية المستدامة</vt:lpstr>
      <vt:lpstr>PowerPoint Presentation</vt:lpstr>
      <vt:lpstr>PowerPoint Presentation</vt:lpstr>
      <vt:lpstr>الفرص</vt:lpstr>
      <vt:lpstr>الفرص</vt:lpstr>
      <vt:lpstr>التهديدات</vt:lpstr>
      <vt:lpstr>التهديدات</vt:lpstr>
      <vt:lpstr>التوصيات</vt:lpstr>
      <vt:lpstr>التوصيات</vt:lpstr>
      <vt:lpstr>التوصيات</vt:lpstr>
      <vt:lpstr>التوصيات</vt:lpstr>
      <vt:lpstr>التوصيات</vt:lpstr>
      <vt:lpstr>التوصيات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iug</dc:creator>
  <cp:lastModifiedBy>CH11018</cp:lastModifiedBy>
  <cp:revision>198</cp:revision>
  <dcterms:created xsi:type="dcterms:W3CDTF">2019-01-25T20:16:49Z</dcterms:created>
  <dcterms:modified xsi:type="dcterms:W3CDTF">2019-01-31T06:27:15Z</dcterms:modified>
</cp:coreProperties>
</file>